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ermanent Marker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8822B9-9ACA-4145-A20F-A68976EEAD93}">
  <a:tblStyle styleId="{188822B9-9ACA-4145-A20F-A68976EEAD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tscreen.org/check-your-drinkin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rinkcoach.org.uk/alcohol-test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s.org.uk/video/alcohol-and-the-heart-explaine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brookes.ac.uk/alcohol-and-breast-cancer/hom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4ad5b33a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14ad5b33ac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5bf9cdb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e5bf9cdb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https://auditscreen.org/check-your-drinking/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https://drinkcoach.org.uk/alcohol-test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1st 3 questions - Scored up to 12 points</a:t>
            </a:r>
            <a:endParaRPr sz="1800">
              <a:solidFill>
                <a:srgbClr val="6666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 or more = positive screen &amp; indicates doing a full audit</a:t>
            </a:r>
            <a:endParaRPr sz="1800">
              <a:solidFill>
                <a:srgbClr val="6666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Full Audit </a:t>
            </a:r>
            <a:endParaRPr sz="1200">
              <a:solidFill>
                <a:srgbClr val="6666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Completing all ten questions. </a:t>
            </a:r>
            <a:endParaRPr sz="900">
              <a:solidFill>
                <a:srgbClr val="6666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Scored upto 40 points</a:t>
            </a:r>
            <a:endParaRPr sz="900">
              <a:solidFill>
                <a:srgbClr val="6666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A total of 8 or more is a positive screen and indicates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0-7 Low risk 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8-15 Increased risk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16-19 Higher risk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20+ Possible dependence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cf9d71cda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cf9d71cda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e868f383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e868f383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e868f3838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e868f3838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e868f3838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e868f3838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e868f3838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e868f3838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b3ee09b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db3ee09b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868f383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e868f383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868f3838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868f3838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e5bf9cdba0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e5bf9cdba0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6ca02d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16ca02d5f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Welcome, Alcohol Wellbeing, who we are, what we offer and where we cover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Understanding the local estimate for alcohol harm across Adur &amp; Worthing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Understanding alcohol guidelines / associated Health risks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Looking at Audit C (first 3 questi</a:t>
            </a:r>
            <a:r>
              <a:rPr lang="en" sz="1300">
                <a:solidFill>
                  <a:schemeClr val="dk1"/>
                </a:solidFill>
              </a:rPr>
              <a:t>ons, who can use it and how it helps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What support is available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16ca02d5f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16ca02d5f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4e29c55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14e29c55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I am Nicky, Alcohol Advisor for Adur &amp; Worthing Wellbeing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Alcohol Wellbeing has been operating across Adur &amp; Worthing since March 2021.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Fully funded by Public Health working with WSCC/ NHS to deliver </a:t>
            </a:r>
            <a:r>
              <a:rPr lang="en" sz="1200" i="1">
                <a:solidFill>
                  <a:srgbClr val="666666"/>
                </a:solidFill>
              </a:rPr>
              <a:t>Alcohol Prevention</a:t>
            </a:r>
            <a:r>
              <a:rPr lang="en" sz="1200">
                <a:solidFill>
                  <a:srgbClr val="666666"/>
                </a:solidFill>
              </a:rPr>
              <a:t>. 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We offer six one to one sessions that support alcohol reduction.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Alcohol Wellbeing are based across West Sussex Wellbeing Hubs:</a:t>
            </a: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Tier 2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Face to face / telephone / online sessions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Adur &amp; Worthing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Arun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Chichester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Crawley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Horsham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Mid-Sussex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Advisors are trained in motivational interviewing supporting change behaviour, person centred delivered to support alcohol reduction/mindfulness. 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4e29c554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14e29c554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33">
                <a:solidFill>
                  <a:srgbClr val="2A206F"/>
                </a:solidFill>
              </a:rPr>
              <a:t>Public Health estimate  that approximately 133,600 people in West Sussex are consuming alcohol above guidelines at levels risky to their health and may benefit from support.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f9d71cda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cf9d71cda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f9d71cda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cf9d71cda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dd5d67c5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dd5d67c5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Institute of alcohol studies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cf9d71cda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cf9d71cda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 Breast Cancer (Study)</a:t>
            </a:r>
            <a:r>
              <a:rPr lang="en" sz="1000" u="sng">
                <a:solidFill>
                  <a:schemeClr val="dk1"/>
                </a:solidFill>
              </a:rPr>
              <a:t> 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Emma Davies, Oxford Brookes University Researcher    https://www.breastcanceruk.org.uk/reduce-your-risk/alcohol-and-breast-cancer/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e639ea66d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e639ea66d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Scoring, a total of 5 + indicates increasing or higher risk drinking. </a:t>
            </a:r>
            <a:endParaRPr sz="14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An overall total score of 5 or above is audit c positive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with Image (Magenta/Purple)">
  <p:cSld name="MAIN_POINT">
    <p:bg>
      <p:bgPr>
        <a:solidFill>
          <a:schemeClr val="accen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l="1597" t="17061" r="13433" b="1122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"/>
            <a:ext cx="9144000" cy="51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76650" y="3268452"/>
            <a:ext cx="43980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None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 (Magenta/Purple)">
  <p:cSld name="MAIN_POINT_1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7171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 Column (Magenta/Purple)">
  <p:cSld name="MAIN_POINT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2402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3383280" y="1655475"/>
            <a:ext cx="2402100" cy="25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ign off (Magenta/Purple)">
  <p:cSld name="MAIN_POINT_1_7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Char char="●"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76650" y="1655475"/>
            <a:ext cx="36069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4718304" y="1655064"/>
            <a:ext cx="38151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Telephone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01903 221450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info.wellbeing@adur-worthing.gov.uk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www.adur-worthingwellbeing.org.uk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with Image (Purple/Green)">
  <p:cSld name="MAIN_POINT_3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l="1597" t="17061" r="13433" b="1122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"/>
            <a:ext cx="9144000" cy="51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76650" y="3268452"/>
            <a:ext cx="43980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None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(Purple/Green)">
  <p:cSld name="MAIN_POINT_2_1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76656" y="411480"/>
            <a:ext cx="43980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None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t="37791" b="22213"/>
          <a:stretch/>
        </p:blipFill>
        <p:spPr>
          <a:xfrm>
            <a:off x="0" y="1943725"/>
            <a:ext cx="9144000" cy="20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(Purple/Green)">
  <p:cSld name="MAIN_POINT_1_6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2466575" y="1655475"/>
            <a:ext cx="41877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(Purple/Green)">
  <p:cSld name="MAIN_POINT_1_5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145400" y="3233675"/>
            <a:ext cx="830400" cy="8304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3"/>
          </p:nvPr>
        </p:nvSpPr>
        <p:spPr>
          <a:xfrm rot="-484268">
            <a:off x="6232372" y="3478176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 sz="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NO NAME ROUNDEL (Purple/Green)">
  <p:cSld name="MAIN_POINT_1_4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(Purple/Green)">
  <p:cSld name="MAIN_POINT_1_3_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 sz="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NO NAME ROUNDEL (Purple/Green)">
  <p:cSld name="MAIN_POINT_1_3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(Magenta/Purple)">
  <p:cSld name="MAIN_POINT_2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6656" y="411480"/>
            <a:ext cx="43980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None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t="37791" b="22213"/>
          <a:stretch/>
        </p:blipFill>
        <p:spPr>
          <a:xfrm>
            <a:off x="0" y="1943725"/>
            <a:ext cx="9144000" cy="20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(Purple/Green)">
  <p:cSld name="MAIN_POINT_1_3_2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 sz="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NO NAME ROUNDEL (Purple/Green)">
  <p:cSld name="MAIN_POINT_1_3_2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 (Purple/Green)">
  <p:cSld name="MAIN_POINT_1_2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47171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 Column (Purple/Green)">
  <p:cSld name="MAIN_POINT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2402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3383280" y="1655475"/>
            <a:ext cx="2402100" cy="25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3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ign off (Purple/Green)">
  <p:cSld name="MAIN_POINT_1_7_1"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676650" y="1655475"/>
            <a:ext cx="36069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4718304" y="1655064"/>
            <a:ext cx="38151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Telephone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</a:rPr>
              <a:t>01903 221450</a:t>
            </a:r>
            <a:endParaRPr sz="40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info.wellbeing@adur-worthing.gov.uk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www.adur-worthingwellbeing.org.uk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with Image (Purple/Yellow)">
  <p:cSld name="MAIN_POINT_3_1"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2">
            <a:alphaModFix/>
          </a:blip>
          <a:srcRect l="1597" t="17061" r="13433" b="1122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"/>
            <a:ext cx="9144000" cy="51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76650" y="3268452"/>
            <a:ext cx="43980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None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(Purple/Yellow)">
  <p:cSld name="MAIN_POINT_2_1_1">
    <p:bg>
      <p:bgPr>
        <a:solidFill>
          <a:schemeClr val="l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76656" y="411480"/>
            <a:ext cx="43980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None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t="37791" b="22213"/>
          <a:stretch/>
        </p:blipFill>
        <p:spPr>
          <a:xfrm>
            <a:off x="0" y="1943725"/>
            <a:ext cx="9144000" cy="20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(Purple/Yellow)">
  <p:cSld name="MAIN_POINT_1_6_1">
    <p:bg>
      <p:bgPr>
        <a:solidFill>
          <a:schemeClr val="l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2466575" y="1655475"/>
            <a:ext cx="41877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(Purple/Yellow)">
  <p:cSld name="MAIN_POINT_1_5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6145400" y="3233675"/>
            <a:ext cx="830400" cy="8304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 idx="3"/>
          </p:nvPr>
        </p:nvSpPr>
        <p:spPr>
          <a:xfrm rot="-484268">
            <a:off x="6232372" y="3478176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 sz="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NO NAME ROUNDEL (Purple/Yellow)">
  <p:cSld name="MAIN_POINT_1_4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(Magenta/Purple)">
  <p:cSld name="MAIN_POINT_1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Char char="●"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466575" y="1655475"/>
            <a:ext cx="41877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(Purple/Yellow)">
  <p:cSld name="MAIN_POINT_1_3_3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 sz="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NO NAME ROUNDEL (Purple/Yellow)">
  <p:cSld name="MAIN_POINT_1_3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(Purple/Yellow)">
  <p:cSld name="MAIN_POINT_1_3_2_2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●"/>
              <a:defRPr sz="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NO NAME ROUNDEL (Purple/Yellow)">
  <p:cSld name="MAIN_POINT_1_3_2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 (Purple/Yellow)">
  <p:cSld name="MAIN_POINT_1_2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2"/>
          </p:nvPr>
        </p:nvSpPr>
        <p:spPr>
          <a:xfrm>
            <a:off x="47171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 Column (Purple/Yellow)">
  <p:cSld name="MAIN_POINT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2402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2"/>
          </p:nvPr>
        </p:nvSpPr>
        <p:spPr>
          <a:xfrm>
            <a:off x="3383280" y="1655475"/>
            <a:ext cx="2402100" cy="25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3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ign off (Purple/Yellow)">
  <p:cSld name="MAIN_POINT_1_7_1_1">
    <p:bg>
      <p:bgPr>
        <a:solidFill>
          <a:schemeClr val="l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7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676650" y="1655475"/>
            <a:ext cx="36069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4718304" y="1655064"/>
            <a:ext cx="38151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Telephone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</a:rPr>
              <a:t>01903 221450</a:t>
            </a:r>
            <a:endParaRPr sz="40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info.wellbeing@adur-worthing.gov.uk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</a:rPr>
              <a:t>www.adur-worthingwellbeing.org.uk</a:t>
            </a:r>
            <a:endParaRPr sz="12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with Image (Purple/Blue)">
  <p:cSld name="MAIN_POINT_3_1_1">
    <p:bg>
      <p:bgPr>
        <a:solidFill>
          <a:schemeClr val="accen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/>
          <p:cNvPicPr preferRelativeResize="0"/>
          <p:nvPr/>
        </p:nvPicPr>
        <p:blipFill rotWithShape="1">
          <a:blip r:embed="rId2">
            <a:alphaModFix/>
          </a:blip>
          <a:srcRect l="1597" t="17061" r="13433" b="1122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"/>
            <a:ext cx="9144000" cy="51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76650" y="3268452"/>
            <a:ext cx="43980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None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(Purple/Blue)">
  <p:cSld name="MAIN_POINT_2_1_1_1">
    <p:bg>
      <p:bgPr>
        <a:solidFill>
          <a:schemeClr val="accent4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/>
          <p:cNvPicPr preferRelativeResize="0"/>
          <p:nvPr/>
        </p:nvPicPr>
        <p:blipFill rotWithShape="1">
          <a:blip r:embed="rId2">
            <a:alphaModFix/>
          </a:blip>
          <a:srcRect t="28960" b="27179"/>
          <a:stretch/>
        </p:blipFill>
        <p:spPr>
          <a:xfrm>
            <a:off x="6724775" y="4043475"/>
            <a:ext cx="2050350" cy="899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>
            <a:spLocks noGrp="1"/>
          </p:cNvSpPr>
          <p:nvPr>
            <p:ph type="subTitle" idx="1"/>
          </p:nvPr>
        </p:nvSpPr>
        <p:spPr>
          <a:xfrm>
            <a:off x="675300" y="4434840"/>
            <a:ext cx="25467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676656" y="411480"/>
            <a:ext cx="4398000" cy="16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None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bril Fatface"/>
              <a:buNone/>
              <a:defRPr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 rotWithShape="1">
          <a:blip r:embed="rId3">
            <a:alphaModFix/>
          </a:blip>
          <a:srcRect t="37791" b="22213"/>
          <a:stretch/>
        </p:blipFill>
        <p:spPr>
          <a:xfrm>
            <a:off x="0" y="1943725"/>
            <a:ext cx="9144000" cy="20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(Purple/Blue)">
  <p:cSld name="MAIN_POINT_1_6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Char char="●"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2466575" y="1655475"/>
            <a:ext cx="41877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53" name="Google Shape;253;p40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(Magenta/Purple)">
  <p:cSld name="MAIN_POINT_1_5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●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○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■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●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○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■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●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○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■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6145400" y="3233675"/>
            <a:ext cx="830400" cy="8304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 rot="-484268">
            <a:off x="6232372" y="3478176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(Purple/Blue)">
  <p:cSld name="MAIN_POINT_1_5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0" name="Google Shape;260;p41"/>
          <p:cNvSpPr/>
          <p:nvPr/>
        </p:nvSpPr>
        <p:spPr>
          <a:xfrm>
            <a:off x="6145400" y="3233675"/>
            <a:ext cx="830400" cy="8304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title" idx="3"/>
          </p:nvPr>
        </p:nvSpPr>
        <p:spPr>
          <a:xfrm rot="-484268">
            <a:off x="6232372" y="3478176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NO NAME ROUNDEL (Purple/Blue)">
  <p:cSld name="MAIN_POINT_1_4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●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○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ermanent Marker"/>
              <a:buChar char="■"/>
              <a:defRPr sz="12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(Purple/Blue)">
  <p:cSld name="MAIN_POINT_1_3_3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3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73" name="Google Shape;273;p43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3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NO NAME ROUNDEL (Purple/Blue)">
  <p:cSld name="MAIN_POINT_1_3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4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280" name="Google Shape;280;p44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1" name="Google Shape;281;p44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(Purple/Blue)">
  <p:cSld name="MAIN_POINT_1_3_2_2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5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5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286" name="Google Shape;286;p45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NO NAME ROUNDEL (Purple/Blue)">
  <p:cSld name="MAIN_POINT_1_3_2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6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294" name="Google Shape;294;p46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6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○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■"/>
              <a:defRPr sz="16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 (Purple/Blue)">
  <p:cSld name="MAIN_POINT_1_2_1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7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2"/>
          </p:nvPr>
        </p:nvSpPr>
        <p:spPr>
          <a:xfrm>
            <a:off x="4717100" y="1655475"/>
            <a:ext cx="3743100" cy="2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 Column (Purple/Blue)">
  <p:cSld name="MAIN_POINT_1_1_1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8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2402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3383280" y="1655475"/>
            <a:ext cx="2402100" cy="25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ign off  (Purple/Blue)">
  <p:cSld name="MAIN_POINT_1_7_2">
    <p:bg>
      <p:bgPr>
        <a:solidFill>
          <a:schemeClr val="accent4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9"/>
          <p:cNvPicPr preferRelativeResize="0"/>
          <p:nvPr/>
        </p:nvPicPr>
        <p:blipFill rotWithShape="1">
          <a:blip r:embed="rId2">
            <a:alphaModFix/>
          </a:blip>
          <a:srcRect t="70364"/>
          <a:stretch/>
        </p:blipFill>
        <p:spPr>
          <a:xfrm>
            <a:off x="0" y="3619175"/>
            <a:ext cx="9144000" cy="1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9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9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bril Fatface"/>
              <a:buChar char="●"/>
              <a:defRPr sz="37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 sz="37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 sz="37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body" idx="1"/>
          </p:nvPr>
        </p:nvSpPr>
        <p:spPr>
          <a:xfrm>
            <a:off x="676650" y="1655475"/>
            <a:ext cx="36069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49"/>
          <p:cNvSpPr txBox="1"/>
          <p:nvPr/>
        </p:nvSpPr>
        <p:spPr>
          <a:xfrm>
            <a:off x="4718304" y="1655064"/>
            <a:ext cx="38151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Telephone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01903 221450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info.wellbeing@adur-worthing.gov.uk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www.adur-worthingwellbeing.org.uk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Quote NO NAME ROUNDEL (Magenta/Purple)">
  <p:cSld name="MAIN_POINT_1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092250" y="1655475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●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○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■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●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○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■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●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○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ermanent Marker"/>
              <a:buChar char="■"/>
              <a:defRPr sz="12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7" name="Google Shape;327;p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1" name="Google Shape;331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9" name="Google Shape;339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6" name="Google Shape;346;p5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7" name="Google Shape;347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4" name="Google Shape;354;p6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6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9" name="Google Shape;359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(Magenta/Purple)">
  <p:cSld name="MAIN_POINT_1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t="70962"/>
          <a:stretch/>
        </p:blipFill>
        <p:spPr>
          <a:xfrm>
            <a:off x="0" y="3649925"/>
            <a:ext cx="9144000" cy="14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2" name="Google Shape;362;p6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 NO NAME ROUNDEL (Magenta/Purple)">
  <p:cSld name="MAIN_POINT_1_3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1561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t="70962"/>
          <a:stretch/>
        </p:blipFill>
        <p:spPr>
          <a:xfrm>
            <a:off x="0" y="3649925"/>
            <a:ext cx="9144000" cy="14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(Magenta/Purple)">
  <p:cSld name="MAIN_POINT_1_3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t="70962"/>
          <a:stretch/>
        </p:blipFill>
        <p:spPr>
          <a:xfrm>
            <a:off x="0" y="3649925"/>
            <a:ext cx="9144000" cy="14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/>
          <p:nvPr/>
        </p:nvSpPr>
        <p:spPr>
          <a:xfrm>
            <a:off x="5677050" y="3930350"/>
            <a:ext cx="830400" cy="8304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 idx="2"/>
          </p:nvPr>
        </p:nvSpPr>
        <p:spPr>
          <a:xfrm rot="-484268">
            <a:off x="5764022" y="4174851"/>
            <a:ext cx="700842" cy="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●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○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■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●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○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■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●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○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■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Image NO NAME ROUNDEL (Magenta/Purple)">
  <p:cSld name="MAIN_POINT_1_3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l="10202" t="13812" r="53837" b="-4746"/>
          <a:stretch/>
        </p:blipFill>
        <p:spPr>
          <a:xfrm>
            <a:off x="6092250" y="0"/>
            <a:ext cx="30518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4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bril Fatface"/>
              <a:buChar char="●"/>
              <a:defRPr sz="37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t="70962"/>
          <a:stretch/>
        </p:blipFill>
        <p:spPr>
          <a:xfrm>
            <a:off x="0" y="3649925"/>
            <a:ext cx="9144000" cy="14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4">
            <a:alphaModFix/>
          </a:blip>
          <a:srcRect t="28960" b="27179"/>
          <a:stretch/>
        </p:blipFill>
        <p:spPr>
          <a:xfrm>
            <a:off x="7760700" y="4423575"/>
            <a:ext cx="1032724" cy="4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75300" y="1655475"/>
            <a:ext cx="50019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●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L="914400" lvl="1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○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L="1371600" lvl="2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■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L="1828800" lvl="3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●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L="2286000" lvl="4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○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L="2743200" lvl="5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■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L="3200400" lvl="6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●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L="3657600" lvl="7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○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L="4114800" lvl="8" indent="-3302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ermanent Marker"/>
              <a:buChar char="■"/>
              <a:defRPr sz="1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25">
          <p15:clr>
            <a:srgbClr val="FA7B17"/>
          </p15:clr>
        </p15:guide>
        <p15:guide id="4" pos="2132">
          <p15:clr>
            <a:srgbClr val="FA7B17"/>
          </p15:clr>
        </p15:guide>
        <p15:guide id="5" pos="383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recovery.org.uk/online-meeting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buildonbelief.org.uk/worthing" TargetMode="External"/><Relationship Id="rId4" Type="http://schemas.openxmlformats.org/officeDocument/2006/relationships/hyperlink" Target="https://www.alcoholics-anonymous.org.uk/intergroups/west-sussex-intergrou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lcoholchange.org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joinclubsoda.com/" TargetMode="External"/><Relationship Id="rId4" Type="http://schemas.openxmlformats.org/officeDocument/2006/relationships/hyperlink" Target="https://www.drinkaware.co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s.org.uk/video/alcohol-and-the-heart-explaine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brookes.ac.uk/alcohol-and-breast-cancer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 txBox="1">
            <a:spLocks noGrp="1"/>
          </p:cNvSpPr>
          <p:nvPr>
            <p:ph type="subTitle" idx="1"/>
          </p:nvPr>
        </p:nvSpPr>
        <p:spPr>
          <a:xfrm>
            <a:off x="675300" y="4434856"/>
            <a:ext cx="2546700" cy="62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Nicky Smith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 Wellbeing Advisor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01903 221 450</a:t>
            </a:r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title"/>
          </p:nvPr>
        </p:nvSpPr>
        <p:spPr>
          <a:xfrm>
            <a:off x="676650" y="3268452"/>
            <a:ext cx="4398000" cy="10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 Wellbeing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3"/>
          <p:cNvSpPr txBox="1">
            <a:spLocks noGrp="1"/>
          </p:cNvSpPr>
          <p:nvPr>
            <p:ph type="title"/>
          </p:nvPr>
        </p:nvSpPr>
        <p:spPr>
          <a:xfrm>
            <a:off x="472025" y="411475"/>
            <a:ext cx="7502100" cy="7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40C28"/>
                </a:solidFill>
                <a:highlight>
                  <a:srgbClr val="FFFFFF"/>
                </a:highlight>
              </a:rPr>
              <a:t>(Alcohol Use Disorders Identification Test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</a:rPr>
              <a:t>)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3"/>
          <p:cNvSpPr txBox="1">
            <a:spLocks noGrp="1"/>
          </p:cNvSpPr>
          <p:nvPr>
            <p:ph type="body" idx="2"/>
          </p:nvPr>
        </p:nvSpPr>
        <p:spPr>
          <a:xfrm>
            <a:off x="472025" y="1193100"/>
            <a:ext cx="4100100" cy="275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rPr>
              <a:t>Audit C</a:t>
            </a:r>
            <a:endParaRPr sz="2000">
              <a:solidFill>
                <a:schemeClr val="accen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rPr>
              <a:t>First 3 questions of the full audit</a:t>
            </a:r>
            <a:endParaRPr sz="2000">
              <a:solidFill>
                <a:schemeClr val="accen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0-4 Low risk </a:t>
            </a:r>
            <a:endParaRPr sz="2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5-7 increasing risk </a:t>
            </a:r>
            <a:endParaRPr sz="2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8-10 higher risk </a:t>
            </a:r>
            <a:endParaRPr sz="2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11-12  possible dependence</a:t>
            </a:r>
            <a:endParaRPr sz="2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73"/>
          <p:cNvSpPr txBox="1">
            <a:spLocks noGrp="1"/>
          </p:cNvSpPr>
          <p:nvPr>
            <p:ph type="body" idx="1"/>
          </p:nvPr>
        </p:nvSpPr>
        <p:spPr>
          <a:xfrm>
            <a:off x="5424375" y="1200775"/>
            <a:ext cx="3526800" cy="30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rPr>
              <a:t>Full Audit </a:t>
            </a:r>
            <a:endParaRPr sz="1800">
              <a:solidFill>
                <a:schemeClr val="accen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Completing all ten questions. </a:t>
            </a:r>
            <a:endParaRPr sz="1800">
              <a:solidFill>
                <a:schemeClr val="accen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0-7 Low risk 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8-15 Increased risk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16-19 Higher risk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20+ Possible dependence</a:t>
            </a:r>
            <a:endParaRPr sz="1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75351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Reported benefits from reducing alcohol </a:t>
            </a:r>
            <a:endParaRPr sz="4600"/>
          </a:p>
        </p:txBody>
      </p:sp>
      <p:pic>
        <p:nvPicPr>
          <p:cNvPr id="433" name="Google Shape;43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49" y="1489671"/>
            <a:ext cx="1733401" cy="107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34" name="Google Shape;434;p74"/>
          <p:cNvSpPr txBox="1"/>
          <p:nvPr/>
        </p:nvSpPr>
        <p:spPr>
          <a:xfrm>
            <a:off x="150450" y="2496975"/>
            <a:ext cx="21387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Improved Mental Health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35" name="Google Shape;435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775" y="1826275"/>
            <a:ext cx="2058775" cy="1147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6" name="Google Shape;436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625" y="2315958"/>
            <a:ext cx="2196775" cy="1248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37" name="Google Shape;437;p74"/>
          <p:cNvSpPr txBox="1"/>
          <p:nvPr/>
        </p:nvSpPr>
        <p:spPr>
          <a:xfrm>
            <a:off x="3002775" y="2974000"/>
            <a:ext cx="20589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Access to restorative sleep (REM)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38" name="Google Shape;438;p74"/>
          <p:cNvSpPr txBox="1"/>
          <p:nvPr/>
        </p:nvSpPr>
        <p:spPr>
          <a:xfrm>
            <a:off x="6195625" y="3526875"/>
            <a:ext cx="20160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Improved 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relationships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5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79347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Reported benefits from reducing alcohol </a:t>
            </a:r>
            <a:endParaRPr sz="4600"/>
          </a:p>
        </p:txBody>
      </p:sp>
      <p:pic>
        <p:nvPicPr>
          <p:cNvPr id="444" name="Google Shape;44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200" y="1967675"/>
            <a:ext cx="2285200" cy="1712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5" name="Google Shape;445;p75"/>
          <p:cNvSpPr txBox="1"/>
          <p:nvPr/>
        </p:nvSpPr>
        <p:spPr>
          <a:xfrm>
            <a:off x="562813" y="15674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Reduced health risks</a:t>
            </a:r>
            <a:endParaRPr sz="16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446" name="Google Shape;44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600" y="2714050"/>
            <a:ext cx="1811650" cy="1539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7" name="Google Shape;447;p75"/>
          <p:cNvSpPr txBox="1"/>
          <p:nvPr/>
        </p:nvSpPr>
        <p:spPr>
          <a:xfrm>
            <a:off x="7282800" y="3445800"/>
            <a:ext cx="11658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75"/>
          <p:cNvSpPr txBox="1"/>
          <p:nvPr/>
        </p:nvSpPr>
        <p:spPr>
          <a:xfrm>
            <a:off x="5345375" y="2221438"/>
            <a:ext cx="259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Weight loss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6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79347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Reported benefits from reducing alcohol </a:t>
            </a:r>
            <a:endParaRPr sz="4600"/>
          </a:p>
        </p:txBody>
      </p:sp>
      <p:pic>
        <p:nvPicPr>
          <p:cNvPr id="454" name="Google Shape;45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05" y="1110875"/>
            <a:ext cx="2052672" cy="151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5" name="Google Shape;455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275" y="1677825"/>
            <a:ext cx="2391462" cy="1587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6" name="Google Shape;456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762" y="2006451"/>
            <a:ext cx="2258225" cy="1587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7" name="Google Shape;457;p76"/>
          <p:cNvSpPr txBox="1"/>
          <p:nvPr/>
        </p:nvSpPr>
        <p:spPr>
          <a:xfrm>
            <a:off x="182000" y="2622075"/>
            <a:ext cx="18603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Less hangovers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58" name="Google Shape;458;p76"/>
          <p:cNvSpPr txBox="1"/>
          <p:nvPr/>
        </p:nvSpPr>
        <p:spPr>
          <a:xfrm>
            <a:off x="6538750" y="3592850"/>
            <a:ext cx="17448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Increased Energy</a:t>
            </a:r>
            <a:r>
              <a:rPr lang="en" sz="20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2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59" name="Google Shape;459;p76"/>
          <p:cNvSpPr txBox="1"/>
          <p:nvPr/>
        </p:nvSpPr>
        <p:spPr>
          <a:xfrm>
            <a:off x="3448279" y="3316000"/>
            <a:ext cx="19920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Saving money 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7"/>
          <p:cNvSpPr txBox="1">
            <a:spLocks noGrp="1"/>
          </p:cNvSpPr>
          <p:nvPr>
            <p:ph type="title"/>
          </p:nvPr>
        </p:nvSpPr>
        <p:spPr>
          <a:xfrm>
            <a:off x="1591050" y="411600"/>
            <a:ext cx="5819400" cy="7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is available? </a:t>
            </a:r>
            <a:endParaRPr/>
          </a:p>
        </p:txBody>
      </p:sp>
      <p:sp>
        <p:nvSpPr>
          <p:cNvPr id="465" name="Google Shape;465;p77"/>
          <p:cNvSpPr txBox="1">
            <a:spLocks noGrp="1"/>
          </p:cNvSpPr>
          <p:nvPr>
            <p:ph type="body" idx="1"/>
          </p:nvPr>
        </p:nvSpPr>
        <p:spPr>
          <a:xfrm>
            <a:off x="2431000" y="1321950"/>
            <a:ext cx="4257600" cy="24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GP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Pharmacist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Alcohol Liaison Nurse 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Worthing Hospital /Chichester Hospital</a:t>
            </a:r>
            <a:endParaRPr sz="2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6" name="Google Shape;466;p77"/>
          <p:cNvSpPr txBox="1">
            <a:spLocks noGrp="1"/>
          </p:cNvSpPr>
          <p:nvPr>
            <p:ph type="body" idx="2"/>
          </p:nvPr>
        </p:nvSpPr>
        <p:spPr>
          <a:xfrm>
            <a:off x="358950" y="1118400"/>
            <a:ext cx="6219900" cy="35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Health Care - Brief Intervention</a:t>
            </a:r>
            <a:endParaRPr sz="24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7" name="Google Shape;467;p77"/>
          <p:cNvSpPr txBox="1">
            <a:spLocks noGrp="1"/>
          </p:cNvSpPr>
          <p:nvPr>
            <p:ph type="body" idx="2"/>
          </p:nvPr>
        </p:nvSpPr>
        <p:spPr>
          <a:xfrm>
            <a:off x="222300" y="2571750"/>
            <a:ext cx="3024900" cy="35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Specialists</a:t>
            </a:r>
            <a:endParaRPr sz="24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"/>
          <p:cNvSpPr txBox="1">
            <a:spLocks noGrp="1"/>
          </p:cNvSpPr>
          <p:nvPr>
            <p:ph type="title"/>
          </p:nvPr>
        </p:nvSpPr>
        <p:spPr>
          <a:xfrm>
            <a:off x="1591050" y="411600"/>
            <a:ext cx="5819400" cy="7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is available? </a:t>
            </a:r>
            <a:endParaRPr/>
          </a:p>
        </p:txBody>
      </p:sp>
      <p:sp>
        <p:nvSpPr>
          <p:cNvPr id="473" name="Google Shape;473;p78"/>
          <p:cNvSpPr txBox="1">
            <a:spLocks noGrp="1"/>
          </p:cNvSpPr>
          <p:nvPr>
            <p:ph type="body" idx="2"/>
          </p:nvPr>
        </p:nvSpPr>
        <p:spPr>
          <a:xfrm>
            <a:off x="1395625" y="1118400"/>
            <a:ext cx="6701700" cy="35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Tier Two Commissioned Alcohol services</a:t>
            </a:r>
            <a:endParaRPr sz="24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74" name="Google Shape;474;p78"/>
          <p:cNvSpPr txBox="1"/>
          <p:nvPr/>
        </p:nvSpPr>
        <p:spPr>
          <a:xfrm>
            <a:off x="1662300" y="1472700"/>
            <a:ext cx="58194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Alcohol Wellbeing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Extended Brief Interventions (ebi) </a:t>
            </a:r>
            <a:endParaRPr sz="18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up to Six Free 1 hour sessions</a:t>
            </a:r>
            <a:endParaRPr sz="18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Drink coach Online Coaches, </a:t>
            </a:r>
            <a:r>
              <a:rPr lang="en" sz="18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Alcohol Test and App and up to Six free online sessions</a:t>
            </a:r>
            <a:endParaRPr sz="18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Audit remit 8-19 (Non dependent drinkers)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SADQ Remit 8 - 15 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9"/>
          <p:cNvSpPr txBox="1">
            <a:spLocks noGrp="1"/>
          </p:cNvSpPr>
          <p:nvPr>
            <p:ph type="title"/>
          </p:nvPr>
        </p:nvSpPr>
        <p:spPr>
          <a:xfrm>
            <a:off x="1591050" y="411600"/>
            <a:ext cx="5819400" cy="7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is available? </a:t>
            </a:r>
            <a:endParaRPr/>
          </a:p>
        </p:txBody>
      </p:sp>
      <p:sp>
        <p:nvSpPr>
          <p:cNvPr id="480" name="Google Shape;480;p79"/>
          <p:cNvSpPr txBox="1">
            <a:spLocks noGrp="1"/>
          </p:cNvSpPr>
          <p:nvPr>
            <p:ph type="body" idx="3"/>
          </p:nvPr>
        </p:nvSpPr>
        <p:spPr>
          <a:xfrm>
            <a:off x="3383775" y="1118400"/>
            <a:ext cx="31407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Tier three Services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81" name="Google Shape;481;p79"/>
          <p:cNvSpPr txBox="1"/>
          <p:nvPr/>
        </p:nvSpPr>
        <p:spPr>
          <a:xfrm>
            <a:off x="1236050" y="1621100"/>
            <a:ext cx="6977700" cy="29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Char char="★"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Change grow live</a:t>
            </a:r>
            <a:endParaRPr sz="2000">
              <a:solidFill>
                <a:schemeClr val="accent3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Offer:</a:t>
            </a: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Group Work </a:t>
            </a: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Medical prescribing</a:t>
            </a: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Nurses</a:t>
            </a: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Audit  remit 20+ Specialist Drug &amp; alcohol service</a:t>
            </a: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(Dependant drinkers)</a:t>
            </a:r>
            <a:endParaRPr sz="17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0"/>
          <p:cNvSpPr txBox="1">
            <a:spLocks noGrp="1"/>
          </p:cNvSpPr>
          <p:nvPr>
            <p:ph type="title"/>
          </p:nvPr>
        </p:nvSpPr>
        <p:spPr>
          <a:xfrm>
            <a:off x="1591050" y="411600"/>
            <a:ext cx="5819400" cy="7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is available? </a:t>
            </a:r>
            <a:endParaRPr/>
          </a:p>
        </p:txBody>
      </p:sp>
      <p:sp>
        <p:nvSpPr>
          <p:cNvPr id="487" name="Google Shape;487;p80"/>
          <p:cNvSpPr txBox="1"/>
          <p:nvPr/>
        </p:nvSpPr>
        <p:spPr>
          <a:xfrm>
            <a:off x="2946150" y="1118400"/>
            <a:ext cx="325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Relapse prevention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88" name="Google Shape;488;p80"/>
          <p:cNvSpPr txBox="1"/>
          <p:nvPr/>
        </p:nvSpPr>
        <p:spPr>
          <a:xfrm>
            <a:off x="2591675" y="1830425"/>
            <a:ext cx="3694800" cy="2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3"/>
              </a:rPr>
              <a:t>SMART Recovery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4"/>
              </a:rPr>
              <a:t>AA /CA Groups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5"/>
              </a:rPr>
              <a:t>Build on belief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1"/>
          <p:cNvSpPr txBox="1">
            <a:spLocks noGrp="1"/>
          </p:cNvSpPr>
          <p:nvPr>
            <p:ph type="title"/>
          </p:nvPr>
        </p:nvSpPr>
        <p:spPr>
          <a:xfrm>
            <a:off x="1591050" y="411600"/>
            <a:ext cx="5819400" cy="7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is available? </a:t>
            </a:r>
            <a:endParaRPr/>
          </a:p>
        </p:txBody>
      </p:sp>
      <p:sp>
        <p:nvSpPr>
          <p:cNvPr id="494" name="Google Shape;494;p81"/>
          <p:cNvSpPr txBox="1"/>
          <p:nvPr/>
        </p:nvSpPr>
        <p:spPr>
          <a:xfrm>
            <a:off x="462800" y="1118400"/>
            <a:ext cx="43716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National Organisations</a:t>
            </a:r>
            <a:endParaRPr sz="24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81"/>
          <p:cNvSpPr txBox="1"/>
          <p:nvPr/>
        </p:nvSpPr>
        <p:spPr>
          <a:xfrm>
            <a:off x="2705325" y="1920125"/>
            <a:ext cx="3156000" cy="2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3"/>
              </a:rPr>
              <a:t>Alcohol Change Uk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4"/>
              </a:rPr>
              <a:t>Drink Aware</a:t>
            </a: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ermanent Marker"/>
              <a:buChar char="★"/>
            </a:pPr>
            <a:r>
              <a:rPr lang="en" sz="2000" u="sng">
                <a:solidFill>
                  <a:schemeClr val="hlink"/>
                </a:solidFill>
                <a:latin typeface="Permanent Marker"/>
                <a:ea typeface="Permanent Marker"/>
                <a:cs typeface="Permanent Marker"/>
                <a:sym typeface="Permanent Marker"/>
                <a:hlinkClick r:id="rId5"/>
              </a:rPr>
              <a:t>Join Club Soda</a:t>
            </a:r>
            <a:endParaRPr sz="2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82" title="Speech bubble 2 | Speech bubble 2 | Ian Burt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393" y="1517598"/>
            <a:ext cx="2099157" cy="17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82"/>
          <p:cNvSpPr/>
          <p:nvPr/>
        </p:nvSpPr>
        <p:spPr>
          <a:xfrm>
            <a:off x="139750" y="523475"/>
            <a:ext cx="3666654" cy="1410426"/>
          </a:xfrm>
          <a:prstGeom prst="flowChartTerminator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Area - Adur, Female, 48 yrs old, white british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Scored 18 Audit  (Higher Risk Category)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Assessment </a:t>
            </a:r>
            <a:r>
              <a:rPr lang="en" sz="1000">
                <a:solidFill>
                  <a:schemeClr val="dk1"/>
                </a:solidFill>
              </a:rPr>
              <a:t>Scaling questions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Mental Health 8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Physical Health 8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Over Quality of Life 10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Drinking between 7 - 13 units in drinking session and wants to no longer drink during the weekday</a:t>
            </a:r>
            <a:endParaRPr sz="1000"/>
          </a:p>
        </p:txBody>
      </p:sp>
      <p:sp>
        <p:nvSpPr>
          <p:cNvPr id="502" name="Google Shape;502;p82"/>
          <p:cNvSpPr/>
          <p:nvPr/>
        </p:nvSpPr>
        <p:spPr>
          <a:xfrm>
            <a:off x="330275" y="119225"/>
            <a:ext cx="2717766" cy="334476"/>
          </a:xfrm>
          <a:prstGeom prst="flowChartTerminator">
            <a:avLst/>
          </a:prstGeom>
          <a:solidFill>
            <a:srgbClr val="EA9999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Alcohol Assessment Telephone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3" name="Google Shape;503;p82"/>
          <p:cNvSpPr/>
          <p:nvPr/>
        </p:nvSpPr>
        <p:spPr>
          <a:xfrm>
            <a:off x="139750" y="2407888"/>
            <a:ext cx="3666654" cy="1082214"/>
          </a:xfrm>
          <a:prstGeom prst="flowChartTerminator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Currently having 2 AF days per week. Recognises that she is a fast drinker and is drinking to feel relaxed. Juggling a lot of stress in personal life/family relationships/Illness. Client will start tracking her units/gather data and any themes</a:t>
            </a:r>
            <a:endParaRPr sz="1100"/>
          </a:p>
        </p:txBody>
      </p:sp>
      <p:sp>
        <p:nvSpPr>
          <p:cNvPr id="504" name="Google Shape;504;p82"/>
          <p:cNvSpPr/>
          <p:nvPr/>
        </p:nvSpPr>
        <p:spPr>
          <a:xfrm>
            <a:off x="330275" y="2003663"/>
            <a:ext cx="2111832" cy="334476"/>
          </a:xfrm>
          <a:prstGeom prst="flowChartTerminator">
            <a:avLst/>
          </a:prstGeom>
          <a:solidFill>
            <a:srgbClr val="EA9999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EBI Session One F2F</a:t>
            </a:r>
            <a:r>
              <a:rPr lang="en" sz="1200">
                <a:solidFill>
                  <a:srgbClr val="0B5394"/>
                </a:solidFill>
              </a:rPr>
              <a:t> 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505" name="Google Shape;505;p82"/>
          <p:cNvSpPr/>
          <p:nvPr/>
        </p:nvSpPr>
        <p:spPr>
          <a:xfrm>
            <a:off x="139750" y="3913425"/>
            <a:ext cx="3666654" cy="1082214"/>
          </a:xfrm>
          <a:prstGeom prst="flowChartTerminator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Client has increased to having 3 AF days per week. Identifying triggers and managing stress, worked through CBT sheet, to identify Thoughts, feelings, behaviours and physical response</a:t>
            </a:r>
            <a:r>
              <a:rPr lang="en" sz="1200">
                <a:solidFill>
                  <a:schemeClr val="dk1"/>
                </a:solidFill>
              </a:rPr>
              <a:t> &amp; where changes could be made. </a:t>
            </a:r>
            <a:endParaRPr sz="1200"/>
          </a:p>
        </p:txBody>
      </p:sp>
      <p:sp>
        <p:nvSpPr>
          <p:cNvPr id="506" name="Google Shape;506;p82"/>
          <p:cNvSpPr/>
          <p:nvPr/>
        </p:nvSpPr>
        <p:spPr>
          <a:xfrm>
            <a:off x="330275" y="3534525"/>
            <a:ext cx="1879524" cy="334476"/>
          </a:xfrm>
          <a:prstGeom prst="flowChartTerminator">
            <a:avLst/>
          </a:prstGeom>
          <a:solidFill>
            <a:srgbClr val="EA9999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EBI Session Two F2F</a:t>
            </a:r>
            <a:r>
              <a:rPr lang="en" sz="1200">
                <a:solidFill>
                  <a:srgbClr val="0B5394"/>
                </a:solidFill>
              </a:rPr>
              <a:t> 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507" name="Google Shape;507;p82"/>
          <p:cNvSpPr/>
          <p:nvPr/>
        </p:nvSpPr>
        <p:spPr>
          <a:xfrm>
            <a:off x="5466550" y="435375"/>
            <a:ext cx="3524256" cy="1082214"/>
          </a:xfrm>
          <a:prstGeom prst="flowChartTerminator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Client has had 14 drinking days over the last month and regular drink free days, has swapped wine to Pimms and pre-mixed G&amp;T and choosing lower alcohol content wine.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Averaging between 20-23 units per week</a:t>
            </a:r>
            <a:endParaRPr sz="1100"/>
          </a:p>
        </p:txBody>
      </p:sp>
      <p:sp>
        <p:nvSpPr>
          <p:cNvPr id="508" name="Google Shape;508;p82"/>
          <p:cNvSpPr/>
          <p:nvPr/>
        </p:nvSpPr>
        <p:spPr>
          <a:xfrm>
            <a:off x="6722050" y="60925"/>
            <a:ext cx="2111832" cy="334476"/>
          </a:xfrm>
          <a:prstGeom prst="flowChartTerminator">
            <a:avLst/>
          </a:prstGeom>
          <a:solidFill>
            <a:srgbClr val="EA9999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EBI Session Three F2F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09" name="Google Shape;509;p82"/>
          <p:cNvSpPr/>
          <p:nvPr/>
        </p:nvSpPr>
        <p:spPr>
          <a:xfrm>
            <a:off x="5584550" y="1848550"/>
            <a:ext cx="3406266" cy="1165698"/>
          </a:xfrm>
          <a:prstGeom prst="flowChartTerminator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Client is doing really well, averaging 15 drinking days and 5 units per session, has made a really good swap to G&amp;T which feels embedded / new habit and client feels in control and much better at moderating alcohol. </a:t>
            </a:r>
            <a:endParaRPr sz="1100"/>
          </a:p>
        </p:txBody>
      </p:sp>
      <p:sp>
        <p:nvSpPr>
          <p:cNvPr id="510" name="Google Shape;510;p82"/>
          <p:cNvSpPr/>
          <p:nvPr/>
        </p:nvSpPr>
        <p:spPr>
          <a:xfrm>
            <a:off x="6838201" y="1557575"/>
            <a:ext cx="1879524" cy="334476"/>
          </a:xfrm>
          <a:prstGeom prst="flowChartTerminator">
            <a:avLst/>
          </a:prstGeom>
          <a:solidFill>
            <a:srgbClr val="EA9999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EBI Session Five F2F</a:t>
            </a:r>
            <a:r>
              <a:rPr lang="en" sz="1200">
                <a:solidFill>
                  <a:srgbClr val="0B5394"/>
                </a:solidFill>
              </a:rPr>
              <a:t> </a:t>
            </a:r>
            <a:endParaRPr sz="1200">
              <a:solidFill>
                <a:srgbClr val="0B5394"/>
              </a:solidFill>
            </a:endParaRPr>
          </a:p>
        </p:txBody>
      </p:sp>
      <p:sp>
        <p:nvSpPr>
          <p:cNvPr id="511" name="Google Shape;511;p82"/>
          <p:cNvSpPr/>
          <p:nvPr/>
        </p:nvSpPr>
        <p:spPr>
          <a:xfrm>
            <a:off x="5086350" y="3348725"/>
            <a:ext cx="3904470" cy="1741392"/>
          </a:xfrm>
          <a:prstGeom prst="flowChartTerminator">
            <a:avLst/>
          </a:prstGeom>
          <a:solidFill>
            <a:srgbClr val="F4CCCC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Audit new score 12  reduction of one category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Assessment Scaling questions (Improved)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Mental Health 15 (+7)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Physical Health 13 (+5)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Over Quality of Life 13 (+3)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Referred onwards for a yearly wellbeing MOT check. Client feels comfortable around her relationship with alcohol. Is more aware and mindful, has swapped wine for mixed gin &amp; tonic and AF products. . Average units for drinking session is now between 4-5 units.</a:t>
            </a: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12" name="Google Shape;512;p82"/>
          <p:cNvSpPr/>
          <p:nvPr/>
        </p:nvSpPr>
        <p:spPr>
          <a:xfrm>
            <a:off x="6362701" y="3014250"/>
            <a:ext cx="2355048" cy="334476"/>
          </a:xfrm>
          <a:prstGeom prst="flowChartTerminator">
            <a:avLst/>
          </a:prstGeom>
          <a:solidFill>
            <a:srgbClr val="EA9999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</a:rPr>
              <a:t>Mutual Exit Session Six F2F </a:t>
            </a:r>
            <a:endParaRPr sz="1200">
              <a:solidFill>
                <a:srgbClr val="0B5394"/>
              </a:solidFill>
            </a:endParaRPr>
          </a:p>
        </p:txBody>
      </p:sp>
      <p:cxnSp>
        <p:nvCxnSpPr>
          <p:cNvPr id="513" name="Google Shape;513;p82"/>
          <p:cNvCxnSpPr/>
          <p:nvPr/>
        </p:nvCxnSpPr>
        <p:spPr>
          <a:xfrm rot="10800000" flipH="1">
            <a:off x="4155875" y="2444575"/>
            <a:ext cx="450000" cy="2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4" name="Google Shape;514;p82"/>
          <p:cNvSpPr txBox="1"/>
          <p:nvPr/>
        </p:nvSpPr>
        <p:spPr>
          <a:xfrm flipH="1">
            <a:off x="3953331" y="1820432"/>
            <a:ext cx="12213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22222"/>
                </a:solidFill>
              </a:rPr>
              <a:t>“Thanks for your support in this journey for me.</a:t>
            </a:r>
            <a:endParaRPr sz="900" b="1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22222"/>
                </a:solidFill>
              </a:rPr>
              <a:t> I feel powerful and in control” </a:t>
            </a:r>
            <a:endParaRPr sz="9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>
            <a:spLocks noGrp="1"/>
          </p:cNvSpPr>
          <p:nvPr>
            <p:ph type="subTitle" idx="1"/>
          </p:nvPr>
        </p:nvSpPr>
        <p:spPr>
          <a:xfrm>
            <a:off x="1784400" y="996800"/>
            <a:ext cx="7359600" cy="2661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Welcome and Introduction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Estimate for alcohol harm across Adur &amp; Worthing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Alcohol guidelines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Associated Health risks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Audit C 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Support is available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Case study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bril Fatface"/>
              <a:buChar char="●"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Questions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5"/>
          <p:cNvSpPr txBox="1">
            <a:spLocks noGrp="1"/>
          </p:cNvSpPr>
          <p:nvPr>
            <p:ph type="title"/>
          </p:nvPr>
        </p:nvSpPr>
        <p:spPr>
          <a:xfrm>
            <a:off x="373350" y="182228"/>
            <a:ext cx="43980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83"/>
          <p:cNvSpPr txBox="1">
            <a:spLocks noGrp="1"/>
          </p:cNvSpPr>
          <p:nvPr>
            <p:ph type="body" idx="1"/>
          </p:nvPr>
        </p:nvSpPr>
        <p:spPr>
          <a:xfrm>
            <a:off x="676650" y="1655475"/>
            <a:ext cx="3606900" cy="20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Access up to six free, 1 hour confidential EBI (extended brief interventions) sessions.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Helping you to better understand your relationship with alcohol and support for reduction.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body" idx="1"/>
          </p:nvPr>
        </p:nvSpPr>
        <p:spPr>
          <a:xfrm>
            <a:off x="490650" y="871800"/>
            <a:ext cx="8162700" cy="36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rPr>
              <a:t>Nicky Smith, Alcohol Wellbeing Advisor </a:t>
            </a:r>
            <a:endParaRPr sz="18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rPr>
              <a:t>Adur &amp; Worthing Wellbeing, covering Adur &amp; Worthing areas. </a:t>
            </a:r>
            <a:endParaRPr sz="16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rPr>
              <a:t>Alcohol Wellbeing is fully funded and commissioned by West Sussex County Council, Public Health Team. </a:t>
            </a:r>
            <a:endParaRPr sz="17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rPr>
              <a:t>Offering upto six, private and confidential,  121 sessions, delivered either f2f, online or via telephone. Supporting people, to better understand their relationship with alcohol and reduce alcohol. </a:t>
            </a:r>
            <a:endParaRPr sz="17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There are further AWA in West Sussex based in Wellbeing Hubs in Arun, Chichester, Crawley, Horsham, Mid-Sussex. </a:t>
            </a:r>
            <a:endParaRPr sz="1600">
              <a:solidFill>
                <a:schemeClr val="accent3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" name="Google Shape;388;p67"/>
          <p:cNvGraphicFramePr/>
          <p:nvPr/>
        </p:nvGraphicFramePr>
        <p:xfrm>
          <a:off x="578688" y="120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{188822B9-9ACA-4145-A20F-A68976EEAD93}</a:tableStyleId>
              </a:tblPr>
              <a:tblGrid>
                <a:gridCol w="159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Area</a:t>
                      </a:r>
                      <a:endParaRPr b="1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Non- drinkers</a:t>
                      </a:r>
                      <a:endParaRPr b="1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Low Risk</a:t>
                      </a:r>
                      <a:endParaRPr b="1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Hazardous / Drinking</a:t>
                      </a:r>
                      <a:endParaRPr b="1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16.6% are drinking at hazardous levels (AUDIT score of 8-15) </a:t>
                      </a:r>
                      <a:endParaRPr sz="5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Harmful Drinking / Mild Dependence</a:t>
                      </a:r>
                      <a:endParaRPr b="1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1.9% are drinking at harmful levels or are mildly dependent (AUDIT score of 16-19)</a:t>
                      </a:r>
                      <a:endParaRPr sz="9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Probable Dependence</a:t>
                      </a:r>
                      <a:endParaRPr b="1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1.2% are drinking at probable dependent levels (AUDIT score of 20+)</a:t>
                      </a:r>
                      <a:r>
                        <a:rPr lang="en" sz="18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 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Worthing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75,300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14,000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1,600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1,000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Adur 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43,400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8,100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900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600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" name="Google Shape;389;p67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63675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Estimated Local Picture</a:t>
            </a:r>
            <a:endParaRPr sz="32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8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7991100" cy="54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are the Alcohol Guidelines?</a:t>
            </a:r>
            <a:endParaRPr sz="5100" b="1"/>
          </a:p>
        </p:txBody>
      </p:sp>
      <p:pic>
        <p:nvPicPr>
          <p:cNvPr id="395" name="Google Shape;39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700" y="959050"/>
            <a:ext cx="4610100" cy="34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>
            <a:spLocks noGrp="1"/>
          </p:cNvSpPr>
          <p:nvPr>
            <p:ph type="title"/>
          </p:nvPr>
        </p:nvSpPr>
        <p:spPr>
          <a:xfrm>
            <a:off x="232925" y="39875"/>
            <a:ext cx="8520600" cy="133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Increased health risks from </a:t>
            </a:r>
            <a:endParaRPr sz="30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increased alcohol intake</a:t>
            </a:r>
            <a:endParaRPr sz="3900" b="1"/>
          </a:p>
        </p:txBody>
      </p:sp>
      <p:graphicFrame>
        <p:nvGraphicFramePr>
          <p:cNvPr id="401" name="Google Shape;401;p69"/>
          <p:cNvGraphicFramePr/>
          <p:nvPr/>
        </p:nvGraphicFramePr>
        <p:xfrm>
          <a:off x="311700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{188822B9-9ACA-4145-A20F-A68976EEAD93}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Condition </a:t>
                      </a:r>
                      <a:endParaRPr b="1"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Men’s increased health risk</a:t>
                      </a:r>
                      <a:endParaRPr b="1"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(Drinking more than 50 units per week) </a:t>
                      </a:r>
                      <a:endParaRPr sz="1200"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Women’s increased health risk</a:t>
                      </a:r>
                      <a:endParaRPr b="1"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(Drinking more than 30 units per week) </a:t>
                      </a:r>
                      <a:endParaRPr sz="1200"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Hypertension (High Blood Pressure)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Four Times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Double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Stroke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Double 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Four Times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Coronary Heart Disease (CHD)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1.7 Times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1.3 Times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Pancreatitis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Triple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Double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Liver Disease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13 Times 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13 Times</a:t>
                      </a:r>
                      <a:endParaRPr>
                        <a:solidFill>
                          <a:srgbClr val="22222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>
            <a:spLocks noGrp="1"/>
          </p:cNvSpPr>
          <p:nvPr>
            <p:ph type="title"/>
          </p:nvPr>
        </p:nvSpPr>
        <p:spPr>
          <a:xfrm>
            <a:off x="676650" y="411475"/>
            <a:ext cx="5415600" cy="10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 &amp; the heart</a:t>
            </a:r>
            <a:endParaRPr/>
          </a:p>
        </p:txBody>
      </p:sp>
      <p:sp>
        <p:nvSpPr>
          <p:cNvPr id="407" name="Google Shape;407;p70"/>
          <p:cNvSpPr txBox="1">
            <a:spLocks noGrp="1"/>
          </p:cNvSpPr>
          <p:nvPr>
            <p:ph type="body" idx="1"/>
          </p:nvPr>
        </p:nvSpPr>
        <p:spPr>
          <a:xfrm>
            <a:off x="675300" y="1046650"/>
            <a:ext cx="8046600" cy="28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chemeClr val="hlink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  <a:hlinkClick r:id="rId3"/>
              </a:rPr>
              <a:t>Institute</a:t>
            </a:r>
            <a:r>
              <a:rPr lang="en" sz="1750" u="sng">
                <a:solidFill>
                  <a:schemeClr val="hlink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  <a:hlinkClick r:id="rId3"/>
              </a:rPr>
              <a:t> of Alcohol Studies </a:t>
            </a: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</a:rPr>
              <a:t>-</a:t>
            </a: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Alcohol &amp; the heart explained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434343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</a:rPr>
              <a:t>World Heart Federation 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“Contrary to popular opinion, alcohol is not good for the heart”.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434343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</a:rPr>
              <a:t>Alcohol risks: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Lifestyle choices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Smoking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434343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Weight gain</a:t>
            </a:r>
            <a:endParaRPr sz="1750">
              <a:solidFill>
                <a:srgbClr val="434343"/>
              </a:solidFill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43434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70"/>
          <p:cNvSpPr txBox="1">
            <a:spLocks noGrp="1"/>
          </p:cNvSpPr>
          <p:nvPr>
            <p:ph type="body" idx="1"/>
          </p:nvPr>
        </p:nvSpPr>
        <p:spPr>
          <a:xfrm>
            <a:off x="3370950" y="2571750"/>
            <a:ext cx="24021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>
            <a:spLocks noGrp="1"/>
          </p:cNvSpPr>
          <p:nvPr>
            <p:ph type="title"/>
          </p:nvPr>
        </p:nvSpPr>
        <p:spPr>
          <a:xfrm>
            <a:off x="1528100" y="335850"/>
            <a:ext cx="6843300" cy="8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FFFF"/>
                </a:highlight>
              </a:rPr>
              <a:t>Alcohol &amp; Breast Cancer</a:t>
            </a:r>
            <a:endParaRPr/>
          </a:p>
        </p:txBody>
      </p:sp>
      <p:sp>
        <p:nvSpPr>
          <p:cNvPr id="414" name="Google Shape;414;p71"/>
          <p:cNvSpPr txBox="1"/>
          <p:nvPr/>
        </p:nvSpPr>
        <p:spPr>
          <a:xfrm>
            <a:off x="579450" y="963150"/>
            <a:ext cx="7791900" cy="3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b="1">
                <a:solidFill>
                  <a:schemeClr val="accent2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rPr>
              <a:t>A few Key Facts</a:t>
            </a:r>
            <a:endParaRPr sz="1850" b="1">
              <a:solidFill>
                <a:schemeClr val="accent2"/>
              </a:solidFill>
              <a:highlight>
                <a:schemeClr val="lt1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bril Fatface"/>
              <a:buChar char="●"/>
            </a:pPr>
            <a:r>
              <a:rPr lang="en" sz="1600">
                <a:solidFill>
                  <a:schemeClr val="accent2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rPr>
              <a:t>Drinking alcohol increases the risk of breast cancer in women </a:t>
            </a:r>
            <a:endParaRPr sz="1600">
              <a:solidFill>
                <a:schemeClr val="accent2"/>
              </a:solidFill>
              <a:highlight>
                <a:schemeClr val="lt1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bril Fatface"/>
              <a:buChar char="●"/>
            </a:pPr>
            <a:r>
              <a:rPr lang="en" sz="1600">
                <a:solidFill>
                  <a:schemeClr val="accent2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rPr>
              <a:t>and heavy drinking increases the risk in men.</a:t>
            </a:r>
            <a:endParaRPr sz="1600">
              <a:solidFill>
                <a:schemeClr val="accent2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ermanent Marker"/>
              <a:buChar char="●"/>
            </a:pPr>
            <a:r>
              <a:rPr lang="en" sz="1600">
                <a:solidFill>
                  <a:schemeClr val="accent2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</a:rPr>
              <a:t>Alcohol raises circulating oestrogen levels which increase breast cancer risk </a:t>
            </a:r>
            <a:r>
              <a:rPr lang="en" sz="1600" b="1">
                <a:solidFill>
                  <a:schemeClr val="accent2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</a:rPr>
              <a:t>(14).</a:t>
            </a:r>
            <a:endParaRPr sz="1600" b="1">
              <a:solidFill>
                <a:schemeClr val="accent2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bril Fatface"/>
              <a:buChar char="●"/>
            </a:pPr>
            <a:r>
              <a:rPr lang="en" sz="1600">
                <a:solidFill>
                  <a:schemeClr val="accent2"/>
                </a:solidFill>
                <a:highlight>
                  <a:srgbClr val="FFFFFF"/>
                </a:highlight>
                <a:latin typeface="Abril Fatface"/>
                <a:ea typeface="Abril Fatface"/>
                <a:cs typeface="Abril Fatface"/>
                <a:sym typeface="Abril Fatface"/>
              </a:rPr>
              <a:t>Alcohol can cause weight gain, increasing the risk for post-menopausal women and men.</a:t>
            </a:r>
            <a:endParaRPr sz="1600">
              <a:solidFill>
                <a:schemeClr val="accent2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bril Fatface"/>
                <a:ea typeface="Abril Fatface"/>
                <a:cs typeface="Abril Fatface"/>
                <a:sym typeface="Abril Fatface"/>
                <a:hlinkClick r:id="rId3"/>
              </a:rPr>
              <a:t>Prevent Breast Cancer (Study)</a:t>
            </a:r>
            <a:r>
              <a:rPr lang="en" sz="1500" u="sng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" sz="1200">
                <a:solidFill>
                  <a:srgbClr val="222222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rPr>
              <a:t>Emma Davies, Oxford Brookes University Researcher </a:t>
            </a:r>
            <a:endParaRPr sz="1600">
              <a:solidFill>
                <a:schemeClr val="accent2"/>
              </a:solidFill>
              <a:highlight>
                <a:srgbClr val="FFFFFF"/>
              </a:highlight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" name="Google Shape;419;p72"/>
          <p:cNvGraphicFramePr/>
          <p:nvPr/>
        </p:nvGraphicFramePr>
        <p:xfrm>
          <a:off x="281800" y="99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{188822B9-9ACA-4145-A20F-A68976EEAD93}</a:tableStyleId>
              </a:tblPr>
              <a:tblGrid>
                <a:gridCol w="30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Questions 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0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2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3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4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Scores</a:t>
                      </a:r>
                      <a:endParaRPr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How often do you have a drink containing alcohol?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Never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Monthly or less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2-4 Times a month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2-3 Times per week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4 or more times a week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How many units of alcohol do you drink on a typical day when you are drinking?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1 - 2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3 or 4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5 to 6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7 to9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10+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How often have you had 6 or more units if female or 8 or more if male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on a single occasion in the last year?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Never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Less than monthly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Monthly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Weekly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Daily or almost daily </a:t>
                      </a: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accent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" name="Google Shape;420;p72"/>
          <p:cNvSpPr txBox="1"/>
          <p:nvPr/>
        </p:nvSpPr>
        <p:spPr>
          <a:xfrm>
            <a:off x="281800" y="114175"/>
            <a:ext cx="26709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rPr>
              <a:t>AUDIT- C </a:t>
            </a:r>
            <a:r>
              <a:rPr lang="en" sz="4000">
                <a:latin typeface="Abril Fatface"/>
                <a:ea typeface="Abril Fatface"/>
                <a:cs typeface="Abril Fatface"/>
                <a:sym typeface="Abril Fatface"/>
              </a:rPr>
              <a:t>  </a:t>
            </a:r>
            <a:r>
              <a:rPr lang="en" sz="2500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 sz="25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&amp;W Wellbeing">
  <a:themeElements>
    <a:clrScheme name="Simple Light">
      <a:dk1>
        <a:srgbClr val="666666"/>
      </a:dk1>
      <a:lt1>
        <a:srgbClr val="FFFFFF"/>
      </a:lt1>
      <a:dk2>
        <a:srgbClr val="BEC10C"/>
      </a:dk2>
      <a:lt2>
        <a:srgbClr val="F8AB10"/>
      </a:lt2>
      <a:accent1>
        <a:srgbClr val="B90845"/>
      </a:accent1>
      <a:accent2>
        <a:srgbClr val="571459"/>
      </a:accent2>
      <a:accent3>
        <a:srgbClr val="2A206F"/>
      </a:accent3>
      <a:accent4>
        <a:srgbClr val="72A4CF"/>
      </a:accent4>
      <a:accent5>
        <a:srgbClr val="0085B0"/>
      </a:accent5>
      <a:accent6>
        <a:srgbClr val="00515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On-screen Show (16:9)</PresentationFormat>
  <Paragraphs>280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Open Sans</vt:lpstr>
      <vt:lpstr>Arial</vt:lpstr>
      <vt:lpstr>Permanent Marker</vt:lpstr>
      <vt:lpstr>Abril Fatface</vt:lpstr>
      <vt:lpstr>A&amp;W Wellbeing</vt:lpstr>
      <vt:lpstr>Simple Light</vt:lpstr>
      <vt:lpstr>Alcohol Wellbeing </vt:lpstr>
      <vt:lpstr>Agenda</vt:lpstr>
      <vt:lpstr>Welcome</vt:lpstr>
      <vt:lpstr>Estimated Local Picture</vt:lpstr>
      <vt:lpstr>What are the Alcohol Guidelines?</vt:lpstr>
      <vt:lpstr>Increased health risks from  increased alcohol intake</vt:lpstr>
      <vt:lpstr>Alcohol &amp; the heart</vt:lpstr>
      <vt:lpstr>Alcohol &amp; Breast Cancer</vt:lpstr>
      <vt:lpstr>PowerPoint Presentation</vt:lpstr>
      <vt:lpstr>AUDIT  (Alcohol Use Disorders Identification Test) </vt:lpstr>
      <vt:lpstr>Reported benefits from reducing alcohol </vt:lpstr>
      <vt:lpstr>Reported benefits from reducing alcohol </vt:lpstr>
      <vt:lpstr>Reported benefits from reducing alcohol </vt:lpstr>
      <vt:lpstr>What support is available? </vt:lpstr>
      <vt:lpstr>What support is available? </vt:lpstr>
      <vt:lpstr>What support is available? </vt:lpstr>
      <vt:lpstr>What support is available? </vt:lpstr>
      <vt:lpstr>What support is available? </vt:lpstr>
      <vt:lpstr>PowerPoint Presentation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Mike Howard</cp:lastModifiedBy>
  <cp:revision>1</cp:revision>
  <dcterms:modified xsi:type="dcterms:W3CDTF">2025-03-10T08:37:53Z</dcterms:modified>
</cp:coreProperties>
</file>