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F7E75-619C-FEAD-3974-C5D8A62F479C}" v="32" dt="2025-01-13T15:50:37.182"/>
    <p1510:client id="{3C38AA2A-1784-F202-4DCF-39B01CF82961}" v="3" dt="2025-01-13T11:49:43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129" autoAdjust="0"/>
  </p:normalViewPr>
  <p:slideViewPr>
    <p:cSldViewPr snapToGrid="0">
      <p:cViewPr varScale="1">
        <p:scale>
          <a:sx n="60" d="100"/>
          <a:sy n="60" d="100"/>
        </p:scale>
        <p:origin x="15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 Fenlon" userId="S::jenni.fenlon@carerssupport.org.uk::bf238000-309c-440d-8e5b-9062450be047" providerId="AD" clId="Web-{3C38AA2A-1784-F202-4DCF-39B01CF82961}"/>
    <pc:docChg chg="modSld">
      <pc:chgData name="Jenni Fenlon" userId="S::jenni.fenlon@carerssupport.org.uk::bf238000-309c-440d-8e5b-9062450be047" providerId="AD" clId="Web-{3C38AA2A-1784-F202-4DCF-39B01CF82961}" dt="2025-01-13T11:51:03.886" v="41" actId="20577"/>
      <pc:docMkLst>
        <pc:docMk/>
      </pc:docMkLst>
      <pc:sldChg chg="modSp">
        <pc:chgData name="Jenni Fenlon" userId="S::jenni.fenlon@carerssupport.org.uk::bf238000-309c-440d-8e5b-9062450be047" providerId="AD" clId="Web-{3C38AA2A-1784-F202-4DCF-39B01CF82961}" dt="2025-01-13T11:48:43.740" v="3" actId="20577"/>
        <pc:sldMkLst>
          <pc:docMk/>
          <pc:sldMk cId="2289394355" sldId="258"/>
        </pc:sldMkLst>
        <pc:graphicFrameChg chg="modGraphic">
          <ac:chgData name="Jenni Fenlon" userId="S::jenni.fenlon@carerssupport.org.uk::bf238000-309c-440d-8e5b-9062450be047" providerId="AD" clId="Web-{3C38AA2A-1784-F202-4DCF-39B01CF82961}" dt="2025-01-13T11:48:43.740" v="3" actId="20577"/>
          <ac:graphicFrameMkLst>
            <pc:docMk/>
            <pc:sldMk cId="2289394355" sldId="258"/>
            <ac:graphicFrameMk id="2" creationId="{D7073B72-2E6A-EBB3-7893-D23E935BCFC1}"/>
          </ac:graphicFrameMkLst>
        </pc:graphicFrameChg>
      </pc:sldChg>
      <pc:sldChg chg="modSp">
        <pc:chgData name="Jenni Fenlon" userId="S::jenni.fenlon@carerssupport.org.uk::bf238000-309c-440d-8e5b-9062450be047" providerId="AD" clId="Web-{3C38AA2A-1784-F202-4DCF-39B01CF82961}" dt="2025-01-13T11:49:26.273" v="13" actId="20577"/>
        <pc:sldMkLst>
          <pc:docMk/>
          <pc:sldMk cId="3626376322" sldId="259"/>
        </pc:sldMkLst>
        <pc:graphicFrameChg chg="modGraphic">
          <ac:chgData name="Jenni Fenlon" userId="S::jenni.fenlon@carerssupport.org.uk::bf238000-309c-440d-8e5b-9062450be047" providerId="AD" clId="Web-{3C38AA2A-1784-F202-4DCF-39B01CF82961}" dt="2025-01-13T11:49:26.273" v="13" actId="20577"/>
          <ac:graphicFrameMkLst>
            <pc:docMk/>
            <pc:sldMk cId="3626376322" sldId="259"/>
            <ac:graphicFrameMk id="2" creationId="{D7A59664-0C70-6561-44B5-38C6EFFDE63A}"/>
          </ac:graphicFrameMkLst>
        </pc:graphicFrameChg>
      </pc:sldChg>
      <pc:sldChg chg="modSp">
        <pc:chgData name="Jenni Fenlon" userId="S::jenni.fenlon@carerssupport.org.uk::bf238000-309c-440d-8e5b-9062450be047" providerId="AD" clId="Web-{3C38AA2A-1784-F202-4DCF-39B01CF82961}" dt="2025-01-13T11:49:43.899" v="16" actId="1076"/>
        <pc:sldMkLst>
          <pc:docMk/>
          <pc:sldMk cId="719551739" sldId="265"/>
        </pc:sldMkLst>
        <pc:spChg chg="mod">
          <ac:chgData name="Jenni Fenlon" userId="S::jenni.fenlon@carerssupport.org.uk::bf238000-309c-440d-8e5b-9062450be047" providerId="AD" clId="Web-{3C38AA2A-1784-F202-4DCF-39B01CF82961}" dt="2025-01-13T11:49:36.414" v="14" actId="14100"/>
          <ac:spMkLst>
            <pc:docMk/>
            <pc:sldMk cId="719551739" sldId="265"/>
            <ac:spMk id="6" creationId="{AC0C4DDE-676B-FB10-8BF9-38DA0277A7A2}"/>
          </ac:spMkLst>
        </pc:spChg>
        <pc:spChg chg="mod">
          <ac:chgData name="Jenni Fenlon" userId="S::jenni.fenlon@carerssupport.org.uk::bf238000-309c-440d-8e5b-9062450be047" providerId="AD" clId="Web-{3C38AA2A-1784-F202-4DCF-39B01CF82961}" dt="2025-01-13T11:49:43.899" v="16" actId="1076"/>
          <ac:spMkLst>
            <pc:docMk/>
            <pc:sldMk cId="719551739" sldId="265"/>
            <ac:spMk id="7" creationId="{5B58445D-D8E3-638D-0C94-67CB0B56DEB4}"/>
          </ac:spMkLst>
        </pc:spChg>
      </pc:sldChg>
      <pc:sldChg chg="modSp">
        <pc:chgData name="Jenni Fenlon" userId="S::jenni.fenlon@carerssupport.org.uk::bf238000-309c-440d-8e5b-9062450be047" providerId="AD" clId="Web-{3C38AA2A-1784-F202-4DCF-39B01CF82961}" dt="2025-01-13T11:51:03.886" v="41" actId="20577"/>
        <pc:sldMkLst>
          <pc:docMk/>
          <pc:sldMk cId="2389730906" sldId="267"/>
        </pc:sldMkLst>
        <pc:graphicFrameChg chg="modGraphic">
          <ac:chgData name="Jenni Fenlon" userId="S::jenni.fenlon@carerssupport.org.uk::bf238000-309c-440d-8e5b-9062450be047" providerId="AD" clId="Web-{3C38AA2A-1784-F202-4DCF-39B01CF82961}" dt="2025-01-13T11:51:03.886" v="41" actId="20577"/>
          <ac:graphicFrameMkLst>
            <pc:docMk/>
            <pc:sldMk cId="2389730906" sldId="267"/>
            <ac:graphicFrameMk id="2" creationId="{B1D75300-8EBF-0366-DA97-C69009704EB3}"/>
          </ac:graphicFrameMkLst>
        </pc:graphicFrameChg>
      </pc:sldChg>
    </pc:docChg>
  </pc:docChgLst>
  <pc:docChgLst>
    <pc:chgData name="Jenni Fenlon" userId="S::jenni.fenlon@carerssupport.org.uk::bf238000-309c-440d-8e5b-9062450be047" providerId="AD" clId="Web-{38EF7E75-619C-FEAD-3974-C5D8A62F479C}"/>
    <pc:docChg chg="modSld">
      <pc:chgData name="Jenni Fenlon" userId="S::jenni.fenlon@carerssupport.org.uk::bf238000-309c-440d-8e5b-9062450be047" providerId="AD" clId="Web-{38EF7E75-619C-FEAD-3974-C5D8A62F479C}" dt="2025-01-13T15:50:37.182" v="160"/>
      <pc:docMkLst>
        <pc:docMk/>
      </pc:docMkLst>
      <pc:sldChg chg="addSp delSp modSp">
        <pc:chgData name="Jenni Fenlon" userId="S::jenni.fenlon@carerssupport.org.uk::bf238000-309c-440d-8e5b-9062450be047" providerId="AD" clId="Web-{38EF7E75-619C-FEAD-3974-C5D8A62F479C}" dt="2025-01-13T15:44:26.136" v="9"/>
        <pc:sldMkLst>
          <pc:docMk/>
          <pc:sldMk cId="3933985992" sldId="257"/>
        </pc:sldMkLst>
        <pc:spChg chg="add del mod">
          <ac:chgData name="Jenni Fenlon" userId="S::jenni.fenlon@carerssupport.org.uk::bf238000-309c-440d-8e5b-9062450be047" providerId="AD" clId="Web-{38EF7E75-619C-FEAD-3974-C5D8A62F479C}" dt="2025-01-13T15:44:19.417" v="8" actId="14100"/>
          <ac:spMkLst>
            <pc:docMk/>
            <pc:sldMk cId="3933985992" sldId="257"/>
            <ac:spMk id="6" creationId="{D85608FB-97A9-5733-5338-9E62035974AD}"/>
          </ac:spMkLst>
        </pc:spChg>
        <pc:picChg chg="del">
          <ac:chgData name="Jenni Fenlon" userId="S::jenni.fenlon@carerssupport.org.uk::bf238000-309c-440d-8e5b-9062450be047" providerId="AD" clId="Web-{38EF7E75-619C-FEAD-3974-C5D8A62F479C}" dt="2025-01-13T15:43:48.009" v="1"/>
          <ac:picMkLst>
            <pc:docMk/>
            <pc:sldMk cId="3933985992" sldId="257"/>
            <ac:picMk id="3" creationId="{E8D22C5C-E40A-41F3-9C33-3BE9E72BFB9C}"/>
          </ac:picMkLst>
        </pc:picChg>
        <pc:picChg chg="mod">
          <ac:chgData name="Jenni Fenlon" userId="S::jenni.fenlon@carerssupport.org.uk::bf238000-309c-440d-8e5b-9062450be047" providerId="AD" clId="Web-{38EF7E75-619C-FEAD-3974-C5D8A62F479C}" dt="2025-01-13T15:44:26.136" v="9"/>
          <ac:picMkLst>
            <pc:docMk/>
            <pc:sldMk cId="3933985992" sldId="257"/>
            <ac:picMk id="1026" creationId="{6081B80D-F2A9-81A4-1C6F-88680FA8730A}"/>
          </ac:picMkLst>
        </pc:picChg>
      </pc:sldChg>
      <pc:sldChg chg="modSp">
        <pc:chgData name="Jenni Fenlon" userId="S::jenni.fenlon@carerssupport.org.uk::bf238000-309c-440d-8e5b-9062450be047" providerId="AD" clId="Web-{38EF7E75-619C-FEAD-3974-C5D8A62F479C}" dt="2025-01-13T15:47:23.909" v="95" actId="20577"/>
        <pc:sldMkLst>
          <pc:docMk/>
          <pc:sldMk cId="2289394355" sldId="258"/>
        </pc:sldMkLst>
        <pc:spChg chg="mod">
          <ac:chgData name="Jenni Fenlon" userId="S::jenni.fenlon@carerssupport.org.uk::bf238000-309c-440d-8e5b-9062450be047" providerId="AD" clId="Web-{38EF7E75-619C-FEAD-3974-C5D8A62F479C}" dt="2025-01-13T15:44:40.964" v="13" actId="20577"/>
          <ac:spMkLst>
            <pc:docMk/>
            <pc:sldMk cId="2289394355" sldId="258"/>
            <ac:spMk id="5" creationId="{E7A1C153-5013-47E4-8F8D-FDBD8D8ABCC7}"/>
          </ac:spMkLst>
        </pc:spChg>
        <pc:graphicFrameChg chg="mod modGraphic">
          <ac:chgData name="Jenni Fenlon" userId="S::jenni.fenlon@carerssupport.org.uk::bf238000-309c-440d-8e5b-9062450be047" providerId="AD" clId="Web-{38EF7E75-619C-FEAD-3974-C5D8A62F479C}" dt="2025-01-13T15:47:23.909" v="95" actId="20577"/>
          <ac:graphicFrameMkLst>
            <pc:docMk/>
            <pc:sldMk cId="2289394355" sldId="258"/>
            <ac:graphicFrameMk id="2" creationId="{D7073B72-2E6A-EBB3-7893-D23E935BCFC1}"/>
          </ac:graphicFrameMkLst>
        </pc:graphicFrameChg>
        <pc:picChg chg="mod">
          <ac:chgData name="Jenni Fenlon" userId="S::jenni.fenlon@carerssupport.org.uk::bf238000-309c-440d-8e5b-9062450be047" providerId="AD" clId="Web-{38EF7E75-619C-FEAD-3974-C5D8A62F479C}" dt="2025-01-13T15:44:51.527" v="16"/>
          <ac:picMkLst>
            <pc:docMk/>
            <pc:sldMk cId="2289394355" sldId="258"/>
            <ac:picMk id="3" creationId="{E8D22C5C-E40A-41F3-9C33-3BE9E72BFB9C}"/>
          </ac:picMkLst>
        </pc:picChg>
      </pc:sldChg>
      <pc:sldChg chg="modSp">
        <pc:chgData name="Jenni Fenlon" userId="S::jenni.fenlon@carerssupport.org.uk::bf238000-309c-440d-8e5b-9062450be047" providerId="AD" clId="Web-{38EF7E75-619C-FEAD-3974-C5D8A62F479C}" dt="2025-01-13T15:45:00.262" v="17"/>
        <pc:sldMkLst>
          <pc:docMk/>
          <pc:sldMk cId="3626376322" sldId="259"/>
        </pc:sldMkLst>
        <pc:picChg chg="mod">
          <ac:chgData name="Jenni Fenlon" userId="S::jenni.fenlon@carerssupport.org.uk::bf238000-309c-440d-8e5b-9062450be047" providerId="AD" clId="Web-{38EF7E75-619C-FEAD-3974-C5D8A62F479C}" dt="2025-01-13T15:45:00.262" v="17"/>
          <ac:picMkLst>
            <pc:docMk/>
            <pc:sldMk cId="3626376322" sldId="259"/>
            <ac:picMk id="3" creationId="{E8D22C5C-E40A-41F3-9C33-3BE9E72BFB9C}"/>
          </ac:picMkLst>
        </pc:picChg>
      </pc:sldChg>
      <pc:sldChg chg="modSp">
        <pc:chgData name="Jenni Fenlon" userId="S::jenni.fenlon@carerssupport.org.uk::bf238000-309c-440d-8e5b-9062450be047" providerId="AD" clId="Web-{38EF7E75-619C-FEAD-3974-C5D8A62F479C}" dt="2025-01-13T15:45:05.965" v="18"/>
        <pc:sldMkLst>
          <pc:docMk/>
          <pc:sldMk cId="56129696" sldId="264"/>
        </pc:sldMkLst>
        <pc:picChg chg="mod">
          <ac:chgData name="Jenni Fenlon" userId="S::jenni.fenlon@carerssupport.org.uk::bf238000-309c-440d-8e5b-9062450be047" providerId="AD" clId="Web-{38EF7E75-619C-FEAD-3974-C5D8A62F479C}" dt="2025-01-13T15:45:05.965" v="18"/>
          <ac:picMkLst>
            <pc:docMk/>
            <pc:sldMk cId="56129696" sldId="264"/>
            <ac:picMk id="3" creationId="{41FFE735-5F14-DBE9-00F7-557BDCF32F7B}"/>
          </ac:picMkLst>
        </pc:picChg>
      </pc:sldChg>
      <pc:sldChg chg="modSp">
        <pc:chgData name="Jenni Fenlon" userId="S::jenni.fenlon@carerssupport.org.uk::bf238000-309c-440d-8e5b-9062450be047" providerId="AD" clId="Web-{38EF7E75-619C-FEAD-3974-C5D8A62F479C}" dt="2025-01-13T15:48:03.207" v="102" actId="1076"/>
        <pc:sldMkLst>
          <pc:docMk/>
          <pc:sldMk cId="719551739" sldId="265"/>
        </pc:sldMkLst>
        <pc:spChg chg="mod">
          <ac:chgData name="Jenni Fenlon" userId="S::jenni.fenlon@carerssupport.org.uk::bf238000-309c-440d-8e5b-9062450be047" providerId="AD" clId="Web-{38EF7E75-619C-FEAD-3974-C5D8A62F479C}" dt="2025-01-13T15:48:03.207" v="102" actId="1076"/>
          <ac:spMkLst>
            <pc:docMk/>
            <pc:sldMk cId="719551739" sldId="265"/>
            <ac:spMk id="6" creationId="{AC0C4DDE-676B-FB10-8BF9-38DA0277A7A2}"/>
          </ac:spMkLst>
        </pc:spChg>
        <pc:spChg chg="mod">
          <ac:chgData name="Jenni Fenlon" userId="S::jenni.fenlon@carerssupport.org.uk::bf238000-309c-440d-8e5b-9062450be047" providerId="AD" clId="Web-{38EF7E75-619C-FEAD-3974-C5D8A62F479C}" dt="2025-01-13T15:47:45.113" v="99" actId="1076"/>
          <ac:spMkLst>
            <pc:docMk/>
            <pc:sldMk cId="719551739" sldId="265"/>
            <ac:spMk id="7" creationId="{5B58445D-D8E3-638D-0C94-67CB0B56DEB4}"/>
          </ac:spMkLst>
        </pc:spChg>
        <pc:spChg chg="mod">
          <ac:chgData name="Jenni Fenlon" userId="S::jenni.fenlon@carerssupport.org.uk::bf238000-309c-440d-8e5b-9062450be047" providerId="AD" clId="Web-{38EF7E75-619C-FEAD-3974-C5D8A62F479C}" dt="2025-01-13T15:47:54.285" v="100" actId="1076"/>
          <ac:spMkLst>
            <pc:docMk/>
            <pc:sldMk cId="719551739" sldId="265"/>
            <ac:spMk id="8" creationId="{07208733-9A70-44A9-7512-C87283D981AC}"/>
          </ac:spMkLst>
        </pc:spChg>
        <pc:picChg chg="mod">
          <ac:chgData name="Jenni Fenlon" userId="S::jenni.fenlon@carerssupport.org.uk::bf238000-309c-440d-8e5b-9062450be047" providerId="AD" clId="Web-{38EF7E75-619C-FEAD-3974-C5D8A62F479C}" dt="2025-01-13T15:47:59.191" v="101" actId="1076"/>
          <ac:picMkLst>
            <pc:docMk/>
            <pc:sldMk cId="719551739" sldId="265"/>
            <ac:picMk id="2" creationId="{BC024C13-ECE0-CD48-AE7E-4BCAF712512A}"/>
          </ac:picMkLst>
        </pc:picChg>
      </pc:sldChg>
      <pc:sldChg chg="modSp">
        <pc:chgData name="Jenni Fenlon" userId="S::jenni.fenlon@carerssupport.org.uk::bf238000-309c-440d-8e5b-9062450be047" providerId="AD" clId="Web-{38EF7E75-619C-FEAD-3974-C5D8A62F479C}" dt="2025-01-13T15:48:46.287" v="110" actId="14100"/>
        <pc:sldMkLst>
          <pc:docMk/>
          <pc:sldMk cId="390085080" sldId="266"/>
        </pc:sldMkLst>
        <pc:graphicFrameChg chg="mod modGraphic">
          <ac:chgData name="Jenni Fenlon" userId="S::jenni.fenlon@carerssupport.org.uk::bf238000-309c-440d-8e5b-9062450be047" providerId="AD" clId="Web-{38EF7E75-619C-FEAD-3974-C5D8A62F479C}" dt="2025-01-13T15:48:46.287" v="110" actId="14100"/>
          <ac:graphicFrameMkLst>
            <pc:docMk/>
            <pc:sldMk cId="390085080" sldId="266"/>
            <ac:graphicFrameMk id="2" creationId="{81D9567D-F685-3C6B-2568-D9D6D85EE520}"/>
          </ac:graphicFrameMkLst>
        </pc:graphicFrameChg>
        <pc:picChg chg="mod">
          <ac:chgData name="Jenni Fenlon" userId="S::jenni.fenlon@carerssupport.org.uk::bf238000-309c-440d-8e5b-9062450be047" providerId="AD" clId="Web-{38EF7E75-619C-FEAD-3974-C5D8A62F479C}" dt="2025-01-13T15:48:43.256" v="109"/>
          <ac:picMkLst>
            <pc:docMk/>
            <pc:sldMk cId="390085080" sldId="266"/>
            <ac:picMk id="3" creationId="{C205D31D-FD21-CEB1-750E-C72144EDF2D9}"/>
          </ac:picMkLst>
        </pc:picChg>
      </pc:sldChg>
      <pc:sldChg chg="modSp">
        <pc:chgData name="Jenni Fenlon" userId="S::jenni.fenlon@carerssupport.org.uk::bf238000-309c-440d-8e5b-9062450be047" providerId="AD" clId="Web-{38EF7E75-619C-FEAD-3974-C5D8A62F479C}" dt="2025-01-13T15:50:37.182" v="160"/>
        <pc:sldMkLst>
          <pc:docMk/>
          <pc:sldMk cId="2389730906" sldId="267"/>
        </pc:sldMkLst>
        <pc:graphicFrameChg chg="mod modGraphic">
          <ac:chgData name="Jenni Fenlon" userId="S::jenni.fenlon@carerssupport.org.uk::bf238000-309c-440d-8e5b-9062450be047" providerId="AD" clId="Web-{38EF7E75-619C-FEAD-3974-C5D8A62F479C}" dt="2025-01-13T15:50:32.807" v="159" actId="1076"/>
          <ac:graphicFrameMkLst>
            <pc:docMk/>
            <pc:sldMk cId="2389730906" sldId="267"/>
            <ac:graphicFrameMk id="2" creationId="{B1D75300-8EBF-0366-DA97-C69009704EB3}"/>
          </ac:graphicFrameMkLst>
        </pc:graphicFrameChg>
        <pc:picChg chg="mod">
          <ac:chgData name="Jenni Fenlon" userId="S::jenni.fenlon@carerssupport.org.uk::bf238000-309c-440d-8e5b-9062450be047" providerId="AD" clId="Web-{38EF7E75-619C-FEAD-3974-C5D8A62F479C}" dt="2025-01-13T15:50:37.182" v="160"/>
          <ac:picMkLst>
            <pc:docMk/>
            <pc:sldMk cId="2389730906" sldId="267"/>
            <ac:picMk id="3" creationId="{7129EEE4-F19E-E80E-7129-E2CEA5A0981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FE85E-DAF1-47EA-A2E0-133648E6AF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249D1-9A44-4E8F-BCE5-9A394EBC9AA0}">
      <dgm:prSet/>
      <dgm:spPr/>
      <dgm:t>
        <a:bodyPr/>
        <a:lstStyle/>
        <a:p>
          <a:pPr rtl="0"/>
          <a:r>
            <a:rPr lang="en-GB" b="1" dirty="0"/>
            <a:t>Anyone</a:t>
          </a:r>
          <a:r>
            <a:rPr lang="en-GB" dirty="0"/>
            <a:t> who is an informal (unpaid) </a:t>
          </a:r>
          <a:r>
            <a:rPr lang="en-GB" dirty="0">
              <a:latin typeface="Gill Sans MT" panose="020B0502020104020203"/>
            </a:rPr>
            <a:t>carer, who appears to have needs because of caring, can</a:t>
          </a:r>
          <a:r>
            <a:rPr lang="en-GB" dirty="0"/>
            <a:t> have a Carer Assessment. </a:t>
          </a:r>
          <a:endParaRPr lang="en-US" dirty="0"/>
        </a:p>
      </dgm:t>
    </dgm:pt>
    <dgm:pt modelId="{4C92A087-34F1-40BB-9991-BD4F163536AB}" type="parTrans" cxnId="{17E0453E-0D91-4701-A8F1-004645C93F73}">
      <dgm:prSet/>
      <dgm:spPr/>
      <dgm:t>
        <a:bodyPr/>
        <a:lstStyle/>
        <a:p>
          <a:endParaRPr lang="en-US"/>
        </a:p>
      </dgm:t>
    </dgm:pt>
    <dgm:pt modelId="{0CF8A2F8-FA42-4B88-B357-750BB6DB4D43}" type="sibTrans" cxnId="{17E0453E-0D91-4701-A8F1-004645C93F73}">
      <dgm:prSet/>
      <dgm:spPr/>
      <dgm:t>
        <a:bodyPr/>
        <a:lstStyle/>
        <a:p>
          <a:endParaRPr lang="en-US"/>
        </a:p>
      </dgm:t>
    </dgm:pt>
    <dgm:pt modelId="{CDB0CC93-1E37-456A-AEFF-F596E458CB89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Carers</a:t>
          </a:r>
          <a:r>
            <a:rPr lang="en-GB" dirty="0"/>
            <a:t> Support</a:t>
          </a:r>
          <a:r>
            <a:rPr lang="en-GB" dirty="0">
              <a:latin typeface="Calibri Light" panose="020F0302020204030204"/>
            </a:rPr>
            <a:t> has flexibility</a:t>
          </a:r>
          <a:r>
            <a:rPr lang="en-GB" dirty="0"/>
            <a:t> </a:t>
          </a:r>
          <a:r>
            <a:rPr lang="en-GB" dirty="0">
              <a:latin typeface="Calibri Light" panose="020F0302020204030204"/>
            </a:rPr>
            <a:t>within our support and assessment process, which</a:t>
          </a:r>
          <a:r>
            <a:rPr lang="en-GB" dirty="0"/>
            <a:t> means we can meet the needs of the carer in a proportionate and flexible way.  </a:t>
          </a:r>
          <a:endParaRPr lang="en-US" dirty="0"/>
        </a:p>
      </dgm:t>
    </dgm:pt>
    <dgm:pt modelId="{961075B4-1C01-42C7-B933-2208AF491C51}" type="parTrans" cxnId="{68A01D95-8C7B-4881-AD25-FD6FFFFD3A03}">
      <dgm:prSet/>
      <dgm:spPr/>
      <dgm:t>
        <a:bodyPr/>
        <a:lstStyle/>
        <a:p>
          <a:endParaRPr lang="en-US"/>
        </a:p>
      </dgm:t>
    </dgm:pt>
    <dgm:pt modelId="{04FDA1DC-395A-4C09-8E2C-72F08EAF8AA9}" type="sibTrans" cxnId="{68A01D95-8C7B-4881-AD25-FD6FFFFD3A03}">
      <dgm:prSet/>
      <dgm:spPr/>
      <dgm:t>
        <a:bodyPr/>
        <a:lstStyle/>
        <a:p>
          <a:endParaRPr lang="en-US"/>
        </a:p>
      </dgm:t>
    </dgm:pt>
    <dgm:pt modelId="{4535B844-37F8-4EF4-8A86-A81514D888A8}">
      <dgm:prSet/>
      <dgm:spPr/>
      <dgm:t>
        <a:bodyPr/>
        <a:lstStyle/>
        <a:p>
          <a:pPr rtl="0"/>
          <a:r>
            <a:rPr lang="en-GB" dirty="0"/>
            <a:t>Not all carers need any type of formal assessment to meet their needs. For many carers, information, advice and guidance (IAG)</a:t>
          </a:r>
          <a:r>
            <a:rPr lang="en-GB" dirty="0">
              <a:latin typeface="Gill Sans MT" panose="020B0502020104020203"/>
            </a:rPr>
            <a:t> is enough, </a:t>
          </a:r>
          <a:r>
            <a:rPr lang="en-GB" dirty="0"/>
            <a:t>while others may benefit from a Carers Star Conversation and some support </a:t>
          </a:r>
          <a:r>
            <a:rPr lang="en-GB" dirty="0">
              <a:latin typeface="Gill Sans MT" panose="020B0502020104020203"/>
            </a:rPr>
            <a:t>from services </a:t>
          </a:r>
          <a:r>
            <a:rPr lang="en-GB" dirty="0"/>
            <a:t>within their community to meet their needs.</a:t>
          </a:r>
          <a:endParaRPr lang="en-US" dirty="0"/>
        </a:p>
      </dgm:t>
    </dgm:pt>
    <dgm:pt modelId="{F5979BE7-72D8-4456-9F19-66E7C4A9B8E4}" type="parTrans" cxnId="{67A6883B-9DDA-4889-9772-174A4F06A0C1}">
      <dgm:prSet/>
      <dgm:spPr/>
      <dgm:t>
        <a:bodyPr/>
        <a:lstStyle/>
        <a:p>
          <a:endParaRPr lang="en-US"/>
        </a:p>
      </dgm:t>
    </dgm:pt>
    <dgm:pt modelId="{185DFF3F-5E6E-4809-A24C-9CA9ED36C191}" type="sibTrans" cxnId="{67A6883B-9DDA-4889-9772-174A4F06A0C1}">
      <dgm:prSet/>
      <dgm:spPr/>
      <dgm:t>
        <a:bodyPr/>
        <a:lstStyle/>
        <a:p>
          <a:endParaRPr lang="en-US"/>
        </a:p>
      </dgm:t>
    </dgm:pt>
    <dgm:pt modelId="{92EE33C6-C610-4AC4-9343-8B946D98EBA8}">
      <dgm:prSet/>
      <dgm:spPr/>
      <dgm:t>
        <a:bodyPr/>
        <a:lstStyle/>
        <a:p>
          <a:pPr rtl="0"/>
          <a:r>
            <a:rPr lang="en-GB" dirty="0">
              <a:latin typeface="Gill Sans MT" panose="020B0502020104020203"/>
            </a:rPr>
            <a:t>Although not </a:t>
          </a:r>
          <a:r>
            <a:rPr lang="en-GB" dirty="0"/>
            <a:t>all carers will need a Statutory Assessment to meet their needs, a carer </a:t>
          </a:r>
          <a:r>
            <a:rPr lang="en-GB" dirty="0">
              <a:latin typeface="Calibri Light" panose="020F0302020204030204"/>
            </a:rPr>
            <a:t>can still request one</a:t>
          </a:r>
          <a:r>
            <a:rPr lang="en-GB" dirty="0"/>
            <a:t>.</a:t>
          </a:r>
          <a:r>
            <a:rPr lang="en-GB" dirty="0">
              <a:latin typeface="Gill Sans MT" panose="020B0502020104020203"/>
            </a:rPr>
            <a:t>  </a:t>
          </a:r>
          <a:endParaRPr lang="en-GB" dirty="0"/>
        </a:p>
        <a:p>
          <a:pPr rtl="0"/>
          <a:r>
            <a:rPr lang="en-GB" dirty="0">
              <a:latin typeface="Calibri Light" panose="020F0302020204030204"/>
            </a:rPr>
            <a:t>CSWS</a:t>
          </a:r>
          <a:r>
            <a:rPr lang="en-GB" dirty="0"/>
            <a:t> </a:t>
          </a:r>
          <a:r>
            <a:rPr lang="en-GB" dirty="0">
              <a:latin typeface="Calibri Light" panose="020F0302020204030204"/>
            </a:rPr>
            <a:t>let </a:t>
          </a:r>
          <a:r>
            <a:rPr lang="en-GB" dirty="0"/>
            <a:t>carers know about their right to have one, even if we don't think they need one. </a:t>
          </a:r>
          <a:endParaRPr lang="en-US" dirty="0"/>
        </a:p>
      </dgm:t>
    </dgm:pt>
    <dgm:pt modelId="{223599F0-66A5-4C2F-854C-5928D3C63CCA}" type="parTrans" cxnId="{93E48AE3-D132-4D1A-A63A-49733D37EAE6}">
      <dgm:prSet/>
      <dgm:spPr/>
      <dgm:t>
        <a:bodyPr/>
        <a:lstStyle/>
        <a:p>
          <a:endParaRPr lang="en-US"/>
        </a:p>
      </dgm:t>
    </dgm:pt>
    <dgm:pt modelId="{3B609A0F-D2C0-4078-8C22-EE8F6C137E9C}" type="sibTrans" cxnId="{93E48AE3-D132-4D1A-A63A-49733D37EAE6}">
      <dgm:prSet/>
      <dgm:spPr/>
      <dgm:t>
        <a:bodyPr/>
        <a:lstStyle/>
        <a:p>
          <a:endParaRPr lang="en-US"/>
        </a:p>
      </dgm:t>
    </dgm:pt>
    <dgm:pt modelId="{1C235330-ADB9-4188-BCF2-2E88D8820E24}" type="pres">
      <dgm:prSet presAssocID="{5A4FE85E-DAF1-47EA-A2E0-133648E6AFBC}" presName="linear" presStyleCnt="0">
        <dgm:presLayoutVars>
          <dgm:animLvl val="lvl"/>
          <dgm:resizeHandles val="exact"/>
        </dgm:presLayoutVars>
      </dgm:prSet>
      <dgm:spPr/>
    </dgm:pt>
    <dgm:pt modelId="{9742BC3B-7077-4B03-889A-9823B3FE284D}" type="pres">
      <dgm:prSet presAssocID="{D7C249D1-9A44-4E8F-BCE5-9A394EBC9AA0}" presName="parentText" presStyleLbl="node1" presStyleIdx="0" presStyleCnt="4" custLinFactNeighborX="0" custLinFactNeighborY="91065">
        <dgm:presLayoutVars>
          <dgm:chMax val="0"/>
          <dgm:bulletEnabled val="1"/>
        </dgm:presLayoutVars>
      </dgm:prSet>
      <dgm:spPr/>
    </dgm:pt>
    <dgm:pt modelId="{E9AA4199-C338-4573-A4B5-8CC8EA5E96FD}" type="pres">
      <dgm:prSet presAssocID="{0CF8A2F8-FA42-4B88-B357-750BB6DB4D43}" presName="spacer" presStyleCnt="0"/>
      <dgm:spPr/>
    </dgm:pt>
    <dgm:pt modelId="{D70256F0-DB18-4DB3-BCD2-374E966C3791}" type="pres">
      <dgm:prSet presAssocID="{CDB0CC93-1E37-456A-AEFF-F596E458CB89}" presName="parentText" presStyleLbl="node1" presStyleIdx="1" presStyleCnt="4" custLinFactY="98138" custLinFactNeighborY="100000">
        <dgm:presLayoutVars>
          <dgm:chMax val="0"/>
          <dgm:bulletEnabled val="1"/>
        </dgm:presLayoutVars>
      </dgm:prSet>
      <dgm:spPr/>
    </dgm:pt>
    <dgm:pt modelId="{24C24D1E-41D4-44A5-832B-6039089FAE15}" type="pres">
      <dgm:prSet presAssocID="{04FDA1DC-395A-4C09-8E2C-72F08EAF8AA9}" presName="spacer" presStyleCnt="0"/>
      <dgm:spPr/>
    </dgm:pt>
    <dgm:pt modelId="{D52FE4CA-59F8-46C2-9F48-EA03FC57A160}" type="pres">
      <dgm:prSet presAssocID="{4535B844-37F8-4EF4-8A86-A81514D888A8}" presName="parentText" presStyleLbl="node1" presStyleIdx="2" presStyleCnt="4" custLinFactY="-98188" custLinFactNeighborY="-100000">
        <dgm:presLayoutVars>
          <dgm:chMax val="0"/>
          <dgm:bulletEnabled val="1"/>
        </dgm:presLayoutVars>
      </dgm:prSet>
      <dgm:spPr/>
    </dgm:pt>
    <dgm:pt modelId="{21851D43-C1FB-42F7-A5A7-31E5117EF954}" type="pres">
      <dgm:prSet presAssocID="{185DFF3F-5E6E-4809-A24C-9CA9ED36C191}" presName="spacer" presStyleCnt="0"/>
      <dgm:spPr/>
    </dgm:pt>
    <dgm:pt modelId="{C6C2667F-EA9A-4F5B-9ECC-1E7772CEA5D4}" type="pres">
      <dgm:prSet presAssocID="{92EE33C6-C610-4AC4-9343-8B946D98EB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EFDB2F-A130-49D8-B0C4-D2A1EAD11931}" type="presOf" srcId="{D7C249D1-9A44-4E8F-BCE5-9A394EBC9AA0}" destId="{9742BC3B-7077-4B03-889A-9823B3FE284D}" srcOrd="0" destOrd="0" presId="urn:microsoft.com/office/officeart/2005/8/layout/vList2"/>
    <dgm:cxn modelId="{67A6883B-9DDA-4889-9772-174A4F06A0C1}" srcId="{5A4FE85E-DAF1-47EA-A2E0-133648E6AFBC}" destId="{4535B844-37F8-4EF4-8A86-A81514D888A8}" srcOrd="2" destOrd="0" parTransId="{F5979BE7-72D8-4456-9F19-66E7C4A9B8E4}" sibTransId="{185DFF3F-5E6E-4809-A24C-9CA9ED36C191}"/>
    <dgm:cxn modelId="{17E0453E-0D91-4701-A8F1-004645C93F73}" srcId="{5A4FE85E-DAF1-47EA-A2E0-133648E6AFBC}" destId="{D7C249D1-9A44-4E8F-BCE5-9A394EBC9AA0}" srcOrd="0" destOrd="0" parTransId="{4C92A087-34F1-40BB-9991-BD4F163536AB}" sibTransId="{0CF8A2F8-FA42-4B88-B357-750BB6DB4D43}"/>
    <dgm:cxn modelId="{FBD6CE4F-736F-4064-BD67-67B94BDF3CEC}" type="presOf" srcId="{5A4FE85E-DAF1-47EA-A2E0-133648E6AFBC}" destId="{1C235330-ADB9-4188-BCF2-2E88D8820E24}" srcOrd="0" destOrd="0" presId="urn:microsoft.com/office/officeart/2005/8/layout/vList2"/>
    <dgm:cxn modelId="{68A01D95-8C7B-4881-AD25-FD6FFFFD3A03}" srcId="{5A4FE85E-DAF1-47EA-A2E0-133648E6AFBC}" destId="{CDB0CC93-1E37-456A-AEFF-F596E458CB89}" srcOrd="1" destOrd="0" parTransId="{961075B4-1C01-42C7-B933-2208AF491C51}" sibTransId="{04FDA1DC-395A-4C09-8E2C-72F08EAF8AA9}"/>
    <dgm:cxn modelId="{3C6568B0-A7ED-433C-98E3-56B69266BC68}" type="presOf" srcId="{92EE33C6-C610-4AC4-9343-8B946D98EBA8}" destId="{C6C2667F-EA9A-4F5B-9ECC-1E7772CEA5D4}" srcOrd="0" destOrd="0" presId="urn:microsoft.com/office/officeart/2005/8/layout/vList2"/>
    <dgm:cxn modelId="{00C7F4BA-86A3-4CF1-9972-1845041FF4D9}" type="presOf" srcId="{CDB0CC93-1E37-456A-AEFF-F596E458CB89}" destId="{D70256F0-DB18-4DB3-BCD2-374E966C3791}" srcOrd="0" destOrd="0" presId="urn:microsoft.com/office/officeart/2005/8/layout/vList2"/>
    <dgm:cxn modelId="{93E48AE3-D132-4D1A-A63A-49733D37EAE6}" srcId="{5A4FE85E-DAF1-47EA-A2E0-133648E6AFBC}" destId="{92EE33C6-C610-4AC4-9343-8B946D98EBA8}" srcOrd="3" destOrd="0" parTransId="{223599F0-66A5-4C2F-854C-5928D3C63CCA}" sibTransId="{3B609A0F-D2C0-4078-8C22-EE8F6C137E9C}"/>
    <dgm:cxn modelId="{19A79FF8-F50B-4A8A-8344-D352814E1397}" type="presOf" srcId="{4535B844-37F8-4EF4-8A86-A81514D888A8}" destId="{D52FE4CA-59F8-46C2-9F48-EA03FC57A160}" srcOrd="0" destOrd="0" presId="urn:microsoft.com/office/officeart/2005/8/layout/vList2"/>
    <dgm:cxn modelId="{1E221066-3BCE-4822-A84B-BF9A9910A406}" type="presParOf" srcId="{1C235330-ADB9-4188-BCF2-2E88D8820E24}" destId="{9742BC3B-7077-4B03-889A-9823B3FE284D}" srcOrd="0" destOrd="0" presId="urn:microsoft.com/office/officeart/2005/8/layout/vList2"/>
    <dgm:cxn modelId="{712C88F6-AAC9-4FC0-BD4E-402545643D37}" type="presParOf" srcId="{1C235330-ADB9-4188-BCF2-2E88D8820E24}" destId="{E9AA4199-C338-4573-A4B5-8CC8EA5E96FD}" srcOrd="1" destOrd="0" presId="urn:microsoft.com/office/officeart/2005/8/layout/vList2"/>
    <dgm:cxn modelId="{680036D7-D5B4-4343-A39C-D64B1FFB8210}" type="presParOf" srcId="{1C235330-ADB9-4188-BCF2-2E88D8820E24}" destId="{D70256F0-DB18-4DB3-BCD2-374E966C3791}" srcOrd="2" destOrd="0" presId="urn:microsoft.com/office/officeart/2005/8/layout/vList2"/>
    <dgm:cxn modelId="{20435AA5-5859-437F-BA0E-7EFB1B4B780A}" type="presParOf" srcId="{1C235330-ADB9-4188-BCF2-2E88D8820E24}" destId="{24C24D1E-41D4-44A5-832B-6039089FAE15}" srcOrd="3" destOrd="0" presId="urn:microsoft.com/office/officeart/2005/8/layout/vList2"/>
    <dgm:cxn modelId="{D97C6B27-699C-4500-823E-9928DF6BEE6A}" type="presParOf" srcId="{1C235330-ADB9-4188-BCF2-2E88D8820E24}" destId="{D52FE4CA-59F8-46C2-9F48-EA03FC57A160}" srcOrd="4" destOrd="0" presId="urn:microsoft.com/office/officeart/2005/8/layout/vList2"/>
    <dgm:cxn modelId="{C4BE6C48-B7BD-4F08-8930-73B612A97A10}" type="presParOf" srcId="{1C235330-ADB9-4188-BCF2-2E88D8820E24}" destId="{21851D43-C1FB-42F7-A5A7-31E5117EF954}" srcOrd="5" destOrd="0" presId="urn:microsoft.com/office/officeart/2005/8/layout/vList2"/>
    <dgm:cxn modelId="{996D5A35-8279-46C2-8B3B-7186CB4F650C}" type="presParOf" srcId="{1C235330-ADB9-4188-BCF2-2E88D8820E24}" destId="{C6C2667F-EA9A-4F5B-9ECC-1E7772CEA5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96FD9-33A5-4867-BD5E-A61DA8EAED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AA1AC-6642-4B6A-BE85-86624F233D55}">
      <dgm:prSet/>
      <dgm:spPr/>
      <dgm:t>
        <a:bodyPr/>
        <a:lstStyle/>
        <a:p>
          <a:r>
            <a:rPr lang="en-US" dirty="0"/>
            <a:t>Assessments are recorded on Mosaic (Adult Social Care Database). Assessments are visible to other Social Care practitioners working with the family.</a:t>
          </a:r>
        </a:p>
      </dgm:t>
    </dgm:pt>
    <dgm:pt modelId="{76A4AA9F-F60A-4387-8DD2-D98C45421C8C}" type="parTrans" cxnId="{11AF446C-49D8-46BA-9F1C-FA8629733261}">
      <dgm:prSet/>
      <dgm:spPr/>
      <dgm:t>
        <a:bodyPr/>
        <a:lstStyle/>
        <a:p>
          <a:endParaRPr lang="en-US"/>
        </a:p>
      </dgm:t>
    </dgm:pt>
    <dgm:pt modelId="{7BB6D514-1DE0-4480-932B-57C05EA394EB}" type="sibTrans" cxnId="{11AF446C-49D8-46BA-9F1C-FA8629733261}">
      <dgm:prSet/>
      <dgm:spPr/>
      <dgm:t>
        <a:bodyPr/>
        <a:lstStyle/>
        <a:p>
          <a:endParaRPr lang="en-US"/>
        </a:p>
      </dgm:t>
    </dgm:pt>
    <dgm:pt modelId="{EDD965B0-6594-4395-B73E-4BA32F7CE2CD}">
      <dgm:prSet/>
      <dgm:spPr/>
      <dgm:t>
        <a:bodyPr/>
        <a:lstStyle/>
        <a:p>
          <a:r>
            <a:rPr lang="en-US" dirty="0"/>
            <a:t>Assessments can lead to provision of preventative funds (CHWG, Equipment) as well as onward referrals/ signposting to CSWS or other community services.</a:t>
          </a:r>
        </a:p>
      </dgm:t>
    </dgm:pt>
    <dgm:pt modelId="{988EAC08-9B65-42D4-9F3D-F7CB306334A8}" type="parTrans" cxnId="{69DD3AE4-3D73-4BF8-90B2-110B31684BC2}">
      <dgm:prSet/>
      <dgm:spPr/>
      <dgm:t>
        <a:bodyPr/>
        <a:lstStyle/>
        <a:p>
          <a:endParaRPr lang="en-US"/>
        </a:p>
      </dgm:t>
    </dgm:pt>
    <dgm:pt modelId="{33615713-924D-4C95-B20A-C44B92C0357D}" type="sibTrans" cxnId="{69DD3AE4-3D73-4BF8-90B2-110B31684BC2}">
      <dgm:prSet/>
      <dgm:spPr/>
      <dgm:t>
        <a:bodyPr/>
        <a:lstStyle/>
        <a:p>
          <a:endParaRPr lang="en-US"/>
        </a:p>
      </dgm:t>
    </dgm:pt>
    <dgm:pt modelId="{E261F638-3670-4626-9E09-6E9683770265}">
      <dgm:prSet/>
      <dgm:spPr/>
      <dgm:t>
        <a:bodyPr/>
        <a:lstStyle/>
        <a:p>
          <a:r>
            <a:rPr lang="en-US" dirty="0"/>
            <a:t>Assessments are strengths-based and establish the carer's own resources, community resources and family resources, and exploring how a carer may use these to meet needs, before looking at what other support is required</a:t>
          </a:r>
        </a:p>
      </dgm:t>
    </dgm:pt>
    <dgm:pt modelId="{CF6C30C4-781C-4D95-88B4-A2B089417FB5}" type="parTrans" cxnId="{52CF6148-2F4F-42FE-A44D-59A7FD05A35C}">
      <dgm:prSet/>
      <dgm:spPr/>
      <dgm:t>
        <a:bodyPr/>
        <a:lstStyle/>
        <a:p>
          <a:endParaRPr lang="en-US"/>
        </a:p>
      </dgm:t>
    </dgm:pt>
    <dgm:pt modelId="{9E402E50-0AE2-4157-8B38-B5D5194A912A}" type="sibTrans" cxnId="{52CF6148-2F4F-42FE-A44D-59A7FD05A35C}">
      <dgm:prSet/>
      <dgm:spPr/>
      <dgm:t>
        <a:bodyPr/>
        <a:lstStyle/>
        <a:p>
          <a:endParaRPr lang="en-US"/>
        </a:p>
      </dgm:t>
    </dgm:pt>
    <dgm:pt modelId="{B53DC807-6458-486F-A4B7-070BF3E9EE83}">
      <dgm:prSet/>
      <dgm:spPr/>
      <dgm:t>
        <a:bodyPr/>
        <a:lstStyle/>
        <a:p>
          <a:pPr rtl="0"/>
          <a:r>
            <a:rPr lang="en-US" dirty="0"/>
            <a:t>Statutory </a:t>
          </a:r>
          <a:r>
            <a:rPr lang="en-US" dirty="0">
              <a:latin typeface="Calibri Light" panose="020F0302020204030204"/>
            </a:rPr>
            <a:t>Assessments</a:t>
          </a:r>
          <a:r>
            <a:rPr lang="en-US" dirty="0"/>
            <a:t> determine eligibility under the Care </a:t>
          </a:r>
          <a:r>
            <a:rPr lang="en-US" dirty="0">
              <a:latin typeface="Calibri Light" panose="020F0302020204030204"/>
            </a:rPr>
            <a:t>Act. A Direct</a:t>
          </a:r>
          <a:r>
            <a:rPr lang="en-US" dirty="0"/>
            <a:t> Payment/LA funding may be given as an outcome of a full Carer Assessment.</a:t>
          </a:r>
        </a:p>
      </dgm:t>
    </dgm:pt>
    <dgm:pt modelId="{24486351-1B15-4D17-91B3-39CD8EBB5D0C}" type="parTrans" cxnId="{C54B8C3F-64BE-4843-8C02-080FC5731E7B}">
      <dgm:prSet/>
      <dgm:spPr/>
      <dgm:t>
        <a:bodyPr/>
        <a:lstStyle/>
        <a:p>
          <a:endParaRPr lang="en-US"/>
        </a:p>
      </dgm:t>
    </dgm:pt>
    <dgm:pt modelId="{11D77B1F-E087-43D8-AAEE-F2161F4AA50C}" type="sibTrans" cxnId="{C54B8C3F-64BE-4843-8C02-080FC5731E7B}">
      <dgm:prSet/>
      <dgm:spPr/>
      <dgm:t>
        <a:bodyPr/>
        <a:lstStyle/>
        <a:p>
          <a:endParaRPr lang="en-US"/>
        </a:p>
      </dgm:t>
    </dgm:pt>
    <dgm:pt modelId="{EB07581C-72B5-4D78-B16B-2AFE33BED407}" type="pres">
      <dgm:prSet presAssocID="{39D96FD9-33A5-4867-BD5E-A61DA8EAED40}" presName="linear" presStyleCnt="0">
        <dgm:presLayoutVars>
          <dgm:animLvl val="lvl"/>
          <dgm:resizeHandles val="exact"/>
        </dgm:presLayoutVars>
      </dgm:prSet>
      <dgm:spPr/>
    </dgm:pt>
    <dgm:pt modelId="{7BE187AB-A49F-49C9-B52B-8BF600C1BD3E}" type="pres">
      <dgm:prSet presAssocID="{615AA1AC-6642-4B6A-BE85-86624F233D55}" presName="parentText" presStyleLbl="node1" presStyleIdx="0" presStyleCnt="4" custLinFactNeighborX="0" custLinFactNeighborY="78492">
        <dgm:presLayoutVars>
          <dgm:chMax val="0"/>
          <dgm:bulletEnabled val="1"/>
        </dgm:presLayoutVars>
      </dgm:prSet>
      <dgm:spPr/>
    </dgm:pt>
    <dgm:pt modelId="{D98D7948-130F-4836-A1A2-4F148352B989}" type="pres">
      <dgm:prSet presAssocID="{7BB6D514-1DE0-4480-932B-57C05EA394EB}" presName="spacer" presStyleCnt="0"/>
      <dgm:spPr/>
    </dgm:pt>
    <dgm:pt modelId="{E9DFDA3C-6787-43E7-9A7C-5F7DC98B529E}" type="pres">
      <dgm:prSet presAssocID="{EDD965B0-6594-4395-B73E-4BA32F7CE2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C51BE3-5504-42C7-9DA6-4E5C7304C329}" type="pres">
      <dgm:prSet presAssocID="{33615713-924D-4C95-B20A-C44B92C0357D}" presName="spacer" presStyleCnt="0"/>
      <dgm:spPr/>
    </dgm:pt>
    <dgm:pt modelId="{43FFC504-7BF5-43C0-80DC-EF408B4C14CF}" type="pres">
      <dgm:prSet presAssocID="{E261F638-3670-4626-9E09-6E96837702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3583BA-B37E-4312-9B73-58A14F6BAD72}" type="pres">
      <dgm:prSet presAssocID="{9E402E50-0AE2-4157-8B38-B5D5194A912A}" presName="spacer" presStyleCnt="0"/>
      <dgm:spPr/>
    </dgm:pt>
    <dgm:pt modelId="{0485940C-D97E-4CFF-9B8C-6C2E30BF5F84}" type="pres">
      <dgm:prSet presAssocID="{B53DC807-6458-486F-A4B7-070BF3E9EE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F7B810-D381-47EA-9971-C2DE79FF81FD}" type="presOf" srcId="{E261F638-3670-4626-9E09-6E9683770265}" destId="{43FFC504-7BF5-43C0-80DC-EF408B4C14CF}" srcOrd="0" destOrd="0" presId="urn:microsoft.com/office/officeart/2005/8/layout/vList2"/>
    <dgm:cxn modelId="{84F49837-82D5-4999-B19E-34B3581CEFD5}" type="presOf" srcId="{B53DC807-6458-486F-A4B7-070BF3E9EE83}" destId="{0485940C-D97E-4CFF-9B8C-6C2E30BF5F84}" srcOrd="0" destOrd="0" presId="urn:microsoft.com/office/officeart/2005/8/layout/vList2"/>
    <dgm:cxn modelId="{C54B8C3F-64BE-4843-8C02-080FC5731E7B}" srcId="{39D96FD9-33A5-4867-BD5E-A61DA8EAED40}" destId="{B53DC807-6458-486F-A4B7-070BF3E9EE83}" srcOrd="3" destOrd="0" parTransId="{24486351-1B15-4D17-91B3-39CD8EBB5D0C}" sibTransId="{11D77B1F-E087-43D8-AAEE-F2161F4AA50C}"/>
    <dgm:cxn modelId="{52CF6148-2F4F-42FE-A44D-59A7FD05A35C}" srcId="{39D96FD9-33A5-4867-BD5E-A61DA8EAED40}" destId="{E261F638-3670-4626-9E09-6E9683770265}" srcOrd="2" destOrd="0" parTransId="{CF6C30C4-781C-4D95-88B4-A2B089417FB5}" sibTransId="{9E402E50-0AE2-4157-8B38-B5D5194A912A}"/>
    <dgm:cxn modelId="{11AF446C-49D8-46BA-9F1C-FA8629733261}" srcId="{39D96FD9-33A5-4867-BD5E-A61DA8EAED40}" destId="{615AA1AC-6642-4B6A-BE85-86624F233D55}" srcOrd="0" destOrd="0" parTransId="{76A4AA9F-F60A-4387-8DD2-D98C45421C8C}" sibTransId="{7BB6D514-1DE0-4480-932B-57C05EA394EB}"/>
    <dgm:cxn modelId="{D3896C75-084F-4A28-A7A9-E6E7C9DC6614}" type="presOf" srcId="{615AA1AC-6642-4B6A-BE85-86624F233D55}" destId="{7BE187AB-A49F-49C9-B52B-8BF600C1BD3E}" srcOrd="0" destOrd="0" presId="urn:microsoft.com/office/officeart/2005/8/layout/vList2"/>
    <dgm:cxn modelId="{A5FB3477-EA04-4FAD-B74B-58303BA41E83}" type="presOf" srcId="{39D96FD9-33A5-4867-BD5E-A61DA8EAED40}" destId="{EB07581C-72B5-4D78-B16B-2AFE33BED407}" srcOrd="0" destOrd="0" presId="urn:microsoft.com/office/officeart/2005/8/layout/vList2"/>
    <dgm:cxn modelId="{2625628D-C86E-4BA9-9E60-CE5861BE4E45}" type="presOf" srcId="{EDD965B0-6594-4395-B73E-4BA32F7CE2CD}" destId="{E9DFDA3C-6787-43E7-9A7C-5F7DC98B529E}" srcOrd="0" destOrd="0" presId="urn:microsoft.com/office/officeart/2005/8/layout/vList2"/>
    <dgm:cxn modelId="{69DD3AE4-3D73-4BF8-90B2-110B31684BC2}" srcId="{39D96FD9-33A5-4867-BD5E-A61DA8EAED40}" destId="{EDD965B0-6594-4395-B73E-4BA32F7CE2CD}" srcOrd="1" destOrd="0" parTransId="{988EAC08-9B65-42D4-9F3D-F7CB306334A8}" sibTransId="{33615713-924D-4C95-B20A-C44B92C0357D}"/>
    <dgm:cxn modelId="{E7552645-B90A-4059-B570-C44F9BF6010F}" type="presParOf" srcId="{EB07581C-72B5-4D78-B16B-2AFE33BED407}" destId="{7BE187AB-A49F-49C9-B52B-8BF600C1BD3E}" srcOrd="0" destOrd="0" presId="urn:microsoft.com/office/officeart/2005/8/layout/vList2"/>
    <dgm:cxn modelId="{F7EB4F0D-1C42-48B0-870A-E3646A331E88}" type="presParOf" srcId="{EB07581C-72B5-4D78-B16B-2AFE33BED407}" destId="{D98D7948-130F-4836-A1A2-4F148352B989}" srcOrd="1" destOrd="0" presId="urn:microsoft.com/office/officeart/2005/8/layout/vList2"/>
    <dgm:cxn modelId="{10790469-BA29-4F40-B3E7-332A90B8A711}" type="presParOf" srcId="{EB07581C-72B5-4D78-B16B-2AFE33BED407}" destId="{E9DFDA3C-6787-43E7-9A7C-5F7DC98B529E}" srcOrd="2" destOrd="0" presId="urn:microsoft.com/office/officeart/2005/8/layout/vList2"/>
    <dgm:cxn modelId="{CC1FC6D8-A625-4EFB-B559-8F5862B7CBBE}" type="presParOf" srcId="{EB07581C-72B5-4D78-B16B-2AFE33BED407}" destId="{7CC51BE3-5504-42C7-9DA6-4E5C7304C329}" srcOrd="3" destOrd="0" presId="urn:microsoft.com/office/officeart/2005/8/layout/vList2"/>
    <dgm:cxn modelId="{C7E14B2A-2FB3-41AE-A02C-AF509153D666}" type="presParOf" srcId="{EB07581C-72B5-4D78-B16B-2AFE33BED407}" destId="{43FFC504-7BF5-43C0-80DC-EF408B4C14CF}" srcOrd="4" destOrd="0" presId="urn:microsoft.com/office/officeart/2005/8/layout/vList2"/>
    <dgm:cxn modelId="{0EE7EB4D-7C01-4234-9D79-A74A816F74DE}" type="presParOf" srcId="{EB07581C-72B5-4D78-B16B-2AFE33BED407}" destId="{563583BA-B37E-4312-9B73-58A14F6BAD72}" srcOrd="5" destOrd="0" presId="urn:microsoft.com/office/officeart/2005/8/layout/vList2"/>
    <dgm:cxn modelId="{9A3EF1BE-A793-48ED-925E-2468D37C9100}" type="presParOf" srcId="{EB07581C-72B5-4D78-B16B-2AFE33BED407}" destId="{0485940C-D97E-4CFF-9B8C-6C2E30BF5F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96FD9-33A5-4867-BD5E-A61DA8EAED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AA1AC-6642-4B6A-BE85-86624F233D55}">
      <dgm:prSet custT="1"/>
      <dgm:spPr/>
      <dgm:t>
        <a:bodyPr/>
        <a:lstStyle/>
        <a:p>
          <a:r>
            <a:rPr lang="en-US" sz="2000" dirty="0">
              <a:latin typeface="Gill Sans MT"/>
            </a:rPr>
            <a:t>Our colleagues in adults social care are at capacity and non urgent referrals can have a delayed response time, meaning carers are waiting longer than necessary to access support for their caring role.</a:t>
          </a:r>
        </a:p>
      </dgm:t>
    </dgm:pt>
    <dgm:pt modelId="{76A4AA9F-F60A-4387-8DD2-D98C45421C8C}" type="parTrans" cxnId="{11AF446C-49D8-46BA-9F1C-FA8629733261}">
      <dgm:prSet/>
      <dgm:spPr/>
      <dgm:t>
        <a:bodyPr/>
        <a:lstStyle/>
        <a:p>
          <a:endParaRPr lang="en-US"/>
        </a:p>
      </dgm:t>
    </dgm:pt>
    <dgm:pt modelId="{7BB6D514-1DE0-4480-932B-57C05EA394EB}" type="sibTrans" cxnId="{11AF446C-49D8-46BA-9F1C-FA8629733261}">
      <dgm:prSet/>
      <dgm:spPr/>
      <dgm:t>
        <a:bodyPr/>
        <a:lstStyle/>
        <a:p>
          <a:endParaRPr lang="en-US"/>
        </a:p>
      </dgm:t>
    </dgm:pt>
    <dgm:pt modelId="{EDD965B0-6594-4395-B73E-4BA32F7CE2CD}">
      <dgm:prSet/>
      <dgm:spPr/>
      <dgm:t>
        <a:bodyPr/>
        <a:lstStyle/>
        <a:p>
          <a:r>
            <a:rPr lang="en-US" dirty="0">
              <a:latin typeface="Gill Sans MT"/>
            </a:rPr>
            <a:t>Information shared is often insufficient to suggest Care Act eligibility. We are often missing contact information or key details.</a:t>
          </a:r>
        </a:p>
      </dgm:t>
    </dgm:pt>
    <dgm:pt modelId="{988EAC08-9B65-42D4-9F3D-F7CB306334A8}" type="parTrans" cxnId="{69DD3AE4-3D73-4BF8-90B2-110B31684BC2}">
      <dgm:prSet/>
      <dgm:spPr/>
      <dgm:t>
        <a:bodyPr/>
        <a:lstStyle/>
        <a:p>
          <a:endParaRPr lang="en-US"/>
        </a:p>
      </dgm:t>
    </dgm:pt>
    <dgm:pt modelId="{33615713-924D-4C95-B20A-C44B92C0357D}" type="sibTrans" cxnId="{69DD3AE4-3D73-4BF8-90B2-110B31684BC2}">
      <dgm:prSet/>
      <dgm:spPr/>
      <dgm:t>
        <a:bodyPr/>
        <a:lstStyle/>
        <a:p>
          <a:endParaRPr lang="en-US"/>
        </a:p>
      </dgm:t>
    </dgm:pt>
    <dgm:pt modelId="{E261F638-3670-4626-9E09-6E9683770265}">
      <dgm:prSet/>
      <dgm:spPr/>
      <dgm:t>
        <a:bodyPr/>
        <a:lstStyle/>
        <a:p>
          <a:r>
            <a:rPr lang="en-US" dirty="0">
              <a:latin typeface="Gill Sans MT"/>
            </a:rPr>
            <a:t>In addition, Carers medical records are often shared with us with private and confidential information not relevant to the caring role.</a:t>
          </a:r>
        </a:p>
      </dgm:t>
    </dgm:pt>
    <dgm:pt modelId="{CF6C30C4-781C-4D95-88B4-A2B089417FB5}" type="parTrans" cxnId="{52CF6148-2F4F-42FE-A44D-59A7FD05A35C}">
      <dgm:prSet/>
      <dgm:spPr/>
      <dgm:t>
        <a:bodyPr/>
        <a:lstStyle/>
        <a:p>
          <a:endParaRPr lang="en-US"/>
        </a:p>
      </dgm:t>
    </dgm:pt>
    <dgm:pt modelId="{9E402E50-0AE2-4157-8B38-B5D5194A912A}" type="sibTrans" cxnId="{52CF6148-2F4F-42FE-A44D-59A7FD05A35C}">
      <dgm:prSet/>
      <dgm:spPr/>
      <dgm:t>
        <a:bodyPr/>
        <a:lstStyle/>
        <a:p>
          <a:endParaRPr lang="en-US"/>
        </a:p>
      </dgm:t>
    </dgm:pt>
    <dgm:pt modelId="{B53DC807-6458-486F-A4B7-070BF3E9EE83}">
      <dgm:prSet/>
      <dgm:spPr/>
      <dgm:t>
        <a:bodyPr/>
        <a:lstStyle/>
        <a:p>
          <a:r>
            <a:rPr lang="en-US" dirty="0">
              <a:latin typeface="Gill Sans MT"/>
            </a:rPr>
            <a:t>Nearly all referrals received via CP1, from Surgeries in the last quarter, did not require a Statutory Carers Assessment.</a:t>
          </a:r>
        </a:p>
      </dgm:t>
    </dgm:pt>
    <dgm:pt modelId="{24486351-1B15-4D17-91B3-39CD8EBB5D0C}" type="parTrans" cxnId="{C54B8C3F-64BE-4843-8C02-080FC5731E7B}">
      <dgm:prSet/>
      <dgm:spPr/>
      <dgm:t>
        <a:bodyPr/>
        <a:lstStyle/>
        <a:p>
          <a:endParaRPr lang="en-US"/>
        </a:p>
      </dgm:t>
    </dgm:pt>
    <dgm:pt modelId="{11D77B1F-E087-43D8-AAEE-F2161F4AA50C}" type="sibTrans" cxnId="{C54B8C3F-64BE-4843-8C02-080FC5731E7B}">
      <dgm:prSet/>
      <dgm:spPr/>
      <dgm:t>
        <a:bodyPr/>
        <a:lstStyle/>
        <a:p>
          <a:endParaRPr lang="en-US"/>
        </a:p>
      </dgm:t>
    </dgm:pt>
    <dgm:pt modelId="{EB07581C-72B5-4D78-B16B-2AFE33BED407}" type="pres">
      <dgm:prSet presAssocID="{39D96FD9-33A5-4867-BD5E-A61DA8EAED40}" presName="linear" presStyleCnt="0">
        <dgm:presLayoutVars>
          <dgm:animLvl val="lvl"/>
          <dgm:resizeHandles val="exact"/>
        </dgm:presLayoutVars>
      </dgm:prSet>
      <dgm:spPr/>
    </dgm:pt>
    <dgm:pt modelId="{7BE187AB-A49F-49C9-B52B-8BF600C1BD3E}" type="pres">
      <dgm:prSet presAssocID="{615AA1AC-6642-4B6A-BE85-86624F233D55}" presName="parentText" presStyleLbl="node1" presStyleIdx="0" presStyleCnt="4" custLinFactNeighborX="0" custLinFactNeighborY="78492">
        <dgm:presLayoutVars>
          <dgm:chMax val="0"/>
          <dgm:bulletEnabled val="1"/>
        </dgm:presLayoutVars>
      </dgm:prSet>
      <dgm:spPr/>
    </dgm:pt>
    <dgm:pt modelId="{D98D7948-130F-4836-A1A2-4F148352B989}" type="pres">
      <dgm:prSet presAssocID="{7BB6D514-1DE0-4480-932B-57C05EA394EB}" presName="spacer" presStyleCnt="0"/>
      <dgm:spPr/>
    </dgm:pt>
    <dgm:pt modelId="{E9DFDA3C-6787-43E7-9A7C-5F7DC98B529E}" type="pres">
      <dgm:prSet presAssocID="{EDD965B0-6594-4395-B73E-4BA32F7CE2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C51BE3-5504-42C7-9DA6-4E5C7304C329}" type="pres">
      <dgm:prSet presAssocID="{33615713-924D-4C95-B20A-C44B92C0357D}" presName="spacer" presStyleCnt="0"/>
      <dgm:spPr/>
    </dgm:pt>
    <dgm:pt modelId="{43FFC504-7BF5-43C0-80DC-EF408B4C14CF}" type="pres">
      <dgm:prSet presAssocID="{E261F638-3670-4626-9E09-6E96837702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3583BA-B37E-4312-9B73-58A14F6BAD72}" type="pres">
      <dgm:prSet presAssocID="{9E402E50-0AE2-4157-8B38-B5D5194A912A}" presName="spacer" presStyleCnt="0"/>
      <dgm:spPr/>
    </dgm:pt>
    <dgm:pt modelId="{0485940C-D97E-4CFF-9B8C-6C2E30BF5F84}" type="pres">
      <dgm:prSet presAssocID="{B53DC807-6458-486F-A4B7-070BF3E9EE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F7B810-D381-47EA-9971-C2DE79FF81FD}" type="presOf" srcId="{E261F638-3670-4626-9E09-6E9683770265}" destId="{43FFC504-7BF5-43C0-80DC-EF408B4C14CF}" srcOrd="0" destOrd="0" presId="urn:microsoft.com/office/officeart/2005/8/layout/vList2"/>
    <dgm:cxn modelId="{84F49837-82D5-4999-B19E-34B3581CEFD5}" type="presOf" srcId="{B53DC807-6458-486F-A4B7-070BF3E9EE83}" destId="{0485940C-D97E-4CFF-9B8C-6C2E30BF5F84}" srcOrd="0" destOrd="0" presId="urn:microsoft.com/office/officeart/2005/8/layout/vList2"/>
    <dgm:cxn modelId="{C54B8C3F-64BE-4843-8C02-080FC5731E7B}" srcId="{39D96FD9-33A5-4867-BD5E-A61DA8EAED40}" destId="{B53DC807-6458-486F-A4B7-070BF3E9EE83}" srcOrd="3" destOrd="0" parTransId="{24486351-1B15-4D17-91B3-39CD8EBB5D0C}" sibTransId="{11D77B1F-E087-43D8-AAEE-F2161F4AA50C}"/>
    <dgm:cxn modelId="{52CF6148-2F4F-42FE-A44D-59A7FD05A35C}" srcId="{39D96FD9-33A5-4867-BD5E-A61DA8EAED40}" destId="{E261F638-3670-4626-9E09-6E9683770265}" srcOrd="2" destOrd="0" parTransId="{CF6C30C4-781C-4D95-88B4-A2B089417FB5}" sibTransId="{9E402E50-0AE2-4157-8B38-B5D5194A912A}"/>
    <dgm:cxn modelId="{11AF446C-49D8-46BA-9F1C-FA8629733261}" srcId="{39D96FD9-33A5-4867-BD5E-A61DA8EAED40}" destId="{615AA1AC-6642-4B6A-BE85-86624F233D55}" srcOrd="0" destOrd="0" parTransId="{76A4AA9F-F60A-4387-8DD2-D98C45421C8C}" sibTransId="{7BB6D514-1DE0-4480-932B-57C05EA394EB}"/>
    <dgm:cxn modelId="{D3896C75-084F-4A28-A7A9-E6E7C9DC6614}" type="presOf" srcId="{615AA1AC-6642-4B6A-BE85-86624F233D55}" destId="{7BE187AB-A49F-49C9-B52B-8BF600C1BD3E}" srcOrd="0" destOrd="0" presId="urn:microsoft.com/office/officeart/2005/8/layout/vList2"/>
    <dgm:cxn modelId="{A5FB3477-EA04-4FAD-B74B-58303BA41E83}" type="presOf" srcId="{39D96FD9-33A5-4867-BD5E-A61DA8EAED40}" destId="{EB07581C-72B5-4D78-B16B-2AFE33BED407}" srcOrd="0" destOrd="0" presId="urn:microsoft.com/office/officeart/2005/8/layout/vList2"/>
    <dgm:cxn modelId="{2625628D-C86E-4BA9-9E60-CE5861BE4E45}" type="presOf" srcId="{EDD965B0-6594-4395-B73E-4BA32F7CE2CD}" destId="{E9DFDA3C-6787-43E7-9A7C-5F7DC98B529E}" srcOrd="0" destOrd="0" presId="urn:microsoft.com/office/officeart/2005/8/layout/vList2"/>
    <dgm:cxn modelId="{69DD3AE4-3D73-4BF8-90B2-110B31684BC2}" srcId="{39D96FD9-33A5-4867-BD5E-A61DA8EAED40}" destId="{EDD965B0-6594-4395-B73E-4BA32F7CE2CD}" srcOrd="1" destOrd="0" parTransId="{988EAC08-9B65-42D4-9F3D-F7CB306334A8}" sibTransId="{33615713-924D-4C95-B20A-C44B92C0357D}"/>
    <dgm:cxn modelId="{E7552645-B90A-4059-B570-C44F9BF6010F}" type="presParOf" srcId="{EB07581C-72B5-4D78-B16B-2AFE33BED407}" destId="{7BE187AB-A49F-49C9-B52B-8BF600C1BD3E}" srcOrd="0" destOrd="0" presId="urn:microsoft.com/office/officeart/2005/8/layout/vList2"/>
    <dgm:cxn modelId="{F7EB4F0D-1C42-48B0-870A-E3646A331E88}" type="presParOf" srcId="{EB07581C-72B5-4D78-B16B-2AFE33BED407}" destId="{D98D7948-130F-4836-A1A2-4F148352B989}" srcOrd="1" destOrd="0" presId="urn:microsoft.com/office/officeart/2005/8/layout/vList2"/>
    <dgm:cxn modelId="{10790469-BA29-4F40-B3E7-332A90B8A711}" type="presParOf" srcId="{EB07581C-72B5-4D78-B16B-2AFE33BED407}" destId="{E9DFDA3C-6787-43E7-9A7C-5F7DC98B529E}" srcOrd="2" destOrd="0" presId="urn:microsoft.com/office/officeart/2005/8/layout/vList2"/>
    <dgm:cxn modelId="{CC1FC6D8-A625-4EFB-B559-8F5862B7CBBE}" type="presParOf" srcId="{EB07581C-72B5-4D78-B16B-2AFE33BED407}" destId="{7CC51BE3-5504-42C7-9DA6-4E5C7304C329}" srcOrd="3" destOrd="0" presId="urn:microsoft.com/office/officeart/2005/8/layout/vList2"/>
    <dgm:cxn modelId="{C7E14B2A-2FB3-41AE-A02C-AF509153D666}" type="presParOf" srcId="{EB07581C-72B5-4D78-B16B-2AFE33BED407}" destId="{43FFC504-7BF5-43C0-80DC-EF408B4C14CF}" srcOrd="4" destOrd="0" presId="urn:microsoft.com/office/officeart/2005/8/layout/vList2"/>
    <dgm:cxn modelId="{0EE7EB4D-7C01-4234-9D79-A74A816F74DE}" type="presParOf" srcId="{EB07581C-72B5-4D78-B16B-2AFE33BED407}" destId="{563583BA-B37E-4312-9B73-58A14F6BAD72}" srcOrd="5" destOrd="0" presId="urn:microsoft.com/office/officeart/2005/8/layout/vList2"/>
    <dgm:cxn modelId="{9A3EF1BE-A793-48ED-925E-2468D37C9100}" type="presParOf" srcId="{EB07581C-72B5-4D78-B16B-2AFE33BED407}" destId="{0485940C-D97E-4CFF-9B8C-6C2E30BF5F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D96FD9-33A5-4867-BD5E-A61DA8EAED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AA1AC-6642-4B6A-BE85-86624F233D55}">
      <dgm:prSet custT="1"/>
      <dgm:spPr/>
      <dgm:t>
        <a:bodyPr/>
        <a:lstStyle/>
        <a:p>
          <a:pPr rtl="0"/>
          <a:r>
            <a:rPr lang="en-US" sz="2000" dirty="0"/>
            <a:t>Not all Carers require a Carers Assessment. Accessing support as a </a:t>
          </a:r>
          <a:r>
            <a:rPr lang="en-US" sz="2000" dirty="0">
              <a:latin typeface="Calibri Light" panose="020F0302020204030204"/>
            </a:rPr>
            <a:t>carer</a:t>
          </a:r>
          <a:r>
            <a:rPr lang="en-US" sz="2000" dirty="0"/>
            <a:t>, and </a:t>
          </a:r>
          <a:r>
            <a:rPr lang="en-US" sz="2000" dirty="0">
              <a:latin typeface="Calibri Light" panose="020F0302020204030204"/>
            </a:rPr>
            <a:t>having</a:t>
          </a:r>
          <a:r>
            <a:rPr lang="en-US" sz="2000" dirty="0"/>
            <a:t> </a:t>
          </a:r>
          <a:r>
            <a:rPr lang="en-US" sz="2000" dirty="0">
              <a:latin typeface="Calibri Light" panose="020F0302020204030204"/>
            </a:rPr>
            <a:t>a </a:t>
          </a:r>
          <a:r>
            <a:rPr lang="en-US" sz="2000" dirty="0"/>
            <a:t>Statutory Carers Assessment </a:t>
          </a:r>
          <a:r>
            <a:rPr lang="en-US" sz="2000" dirty="0">
              <a:latin typeface="Calibri Light" panose="020F0302020204030204"/>
            </a:rPr>
            <a:t>is not</a:t>
          </a:r>
          <a:r>
            <a:rPr lang="en-US" sz="2000" dirty="0"/>
            <a:t> the same thing.</a:t>
          </a:r>
          <a:r>
            <a:rPr lang="en-US" sz="2000" dirty="0">
              <a:latin typeface="Calibri Light" panose="020F0302020204030204"/>
            </a:rPr>
            <a:t> Many</a:t>
          </a:r>
          <a:r>
            <a:rPr lang="en-US" sz="2000" dirty="0"/>
            <a:t> Carers will</a:t>
          </a:r>
          <a:r>
            <a:rPr lang="en-US" sz="2000" dirty="0">
              <a:latin typeface="Calibri Light" panose="020F0302020204030204"/>
            </a:rPr>
            <a:t> have their needs</a:t>
          </a:r>
          <a:r>
            <a:rPr lang="en-US" sz="2000" dirty="0"/>
            <a:t> </a:t>
          </a:r>
          <a:r>
            <a:rPr lang="en-US" sz="2000" dirty="0">
              <a:latin typeface="Calibri Light" panose="020F0302020204030204"/>
            </a:rPr>
            <a:t>met</a:t>
          </a:r>
          <a:r>
            <a:rPr lang="en-US" sz="2000" dirty="0"/>
            <a:t> </a:t>
          </a:r>
          <a:r>
            <a:rPr lang="en-US" sz="2000" dirty="0">
              <a:latin typeface="Calibri Light" panose="020F0302020204030204"/>
            </a:rPr>
            <a:t>through information</a:t>
          </a:r>
          <a:r>
            <a:rPr lang="en-US" sz="2000" dirty="0"/>
            <a:t>, advice and </a:t>
          </a:r>
          <a:r>
            <a:rPr lang="en-US" sz="2000" dirty="0">
              <a:latin typeface="Calibri Light" panose="020F0302020204030204"/>
            </a:rPr>
            <a:t>guidance</a:t>
          </a:r>
          <a:r>
            <a:rPr lang="en-US" sz="2000" dirty="0"/>
            <a:t>. </a:t>
          </a:r>
        </a:p>
      </dgm:t>
    </dgm:pt>
    <dgm:pt modelId="{76A4AA9F-F60A-4387-8DD2-D98C45421C8C}" type="parTrans" cxnId="{11AF446C-49D8-46BA-9F1C-FA8629733261}">
      <dgm:prSet/>
      <dgm:spPr/>
      <dgm:t>
        <a:bodyPr/>
        <a:lstStyle/>
        <a:p>
          <a:endParaRPr lang="en-US"/>
        </a:p>
      </dgm:t>
    </dgm:pt>
    <dgm:pt modelId="{7BB6D514-1DE0-4480-932B-57C05EA394EB}" type="sibTrans" cxnId="{11AF446C-49D8-46BA-9F1C-FA8629733261}">
      <dgm:prSet/>
      <dgm:spPr/>
      <dgm:t>
        <a:bodyPr/>
        <a:lstStyle/>
        <a:p>
          <a:endParaRPr lang="en-US"/>
        </a:p>
      </dgm:t>
    </dgm:pt>
    <dgm:pt modelId="{EDD965B0-6594-4395-B73E-4BA32F7CE2CD}">
      <dgm:prSet custT="1"/>
      <dgm:spPr/>
      <dgm:t>
        <a:bodyPr/>
        <a:lstStyle/>
        <a:p>
          <a:pPr rtl="0"/>
          <a:r>
            <a:rPr lang="en-US" sz="2000" dirty="0"/>
            <a:t>Referring Carers via CSWS website allows </a:t>
          </a:r>
          <a:r>
            <a:rPr lang="en-US" sz="2000" dirty="0">
              <a:latin typeface="Calibri Light" panose="020F0302020204030204"/>
            </a:rPr>
            <a:t>us to have a proportionate</a:t>
          </a:r>
          <a:r>
            <a:rPr lang="en-US" sz="2000" dirty="0"/>
            <a:t> conversation</a:t>
          </a:r>
          <a:r>
            <a:rPr lang="en-US" sz="2000" dirty="0">
              <a:latin typeface="Calibri Light" panose="020F0302020204030204"/>
            </a:rPr>
            <a:t> with the carer</a:t>
          </a:r>
          <a:r>
            <a:rPr lang="en-US" sz="2000" dirty="0"/>
            <a:t>, if a </a:t>
          </a:r>
          <a:r>
            <a:rPr lang="en-US" sz="2000" dirty="0">
              <a:latin typeface="Calibri Light" panose="020F0302020204030204"/>
            </a:rPr>
            <a:t>Carer</a:t>
          </a:r>
          <a:r>
            <a:rPr lang="en-US" sz="2000" dirty="0"/>
            <a:t> Assessment is required, they will be passed to our team.  </a:t>
          </a:r>
        </a:p>
      </dgm:t>
    </dgm:pt>
    <dgm:pt modelId="{988EAC08-9B65-42D4-9F3D-F7CB306334A8}" type="parTrans" cxnId="{69DD3AE4-3D73-4BF8-90B2-110B31684BC2}">
      <dgm:prSet/>
      <dgm:spPr/>
      <dgm:t>
        <a:bodyPr/>
        <a:lstStyle/>
        <a:p>
          <a:endParaRPr lang="en-US"/>
        </a:p>
      </dgm:t>
    </dgm:pt>
    <dgm:pt modelId="{33615713-924D-4C95-B20A-C44B92C0357D}" type="sibTrans" cxnId="{69DD3AE4-3D73-4BF8-90B2-110B31684BC2}">
      <dgm:prSet/>
      <dgm:spPr/>
      <dgm:t>
        <a:bodyPr/>
        <a:lstStyle/>
        <a:p>
          <a:endParaRPr lang="en-US"/>
        </a:p>
      </dgm:t>
    </dgm:pt>
    <dgm:pt modelId="{E261F638-3670-4626-9E09-6E9683770265}">
      <dgm:prSet custT="1"/>
      <dgm:spPr/>
      <dgm:t>
        <a:bodyPr/>
        <a:lstStyle/>
        <a:p>
          <a:pPr rtl="0"/>
          <a:r>
            <a:rPr lang="en-US" sz="2000" dirty="0"/>
            <a:t>Referring</a:t>
          </a:r>
          <a:r>
            <a:rPr lang="en-US" sz="2000" baseline="0" dirty="0"/>
            <a:t> a </a:t>
          </a:r>
          <a:r>
            <a:rPr lang="en-US" sz="2000" baseline="0" dirty="0">
              <a:latin typeface="Calibri Light" panose="020F0302020204030204"/>
            </a:rPr>
            <a:t>carer to</a:t>
          </a:r>
          <a:r>
            <a:rPr lang="en-US" sz="2000" baseline="0" dirty="0"/>
            <a:t> Adults Social Care </a:t>
          </a:r>
          <a:r>
            <a:rPr lang="en-US" sz="2000" baseline="0" dirty="0">
              <a:latin typeface="Calibri Light" panose="020F0302020204030204"/>
            </a:rPr>
            <a:t>for a carer </a:t>
          </a:r>
          <a:r>
            <a:rPr lang="en-US" sz="2000" baseline="0" dirty="0"/>
            <a:t>will </a:t>
          </a:r>
          <a:r>
            <a:rPr lang="en-US" sz="2000" baseline="0" dirty="0">
              <a:latin typeface="Calibri Light" panose="020F0302020204030204"/>
            </a:rPr>
            <a:t>not</a:t>
          </a:r>
          <a:r>
            <a:rPr lang="en-US" sz="2000" baseline="0" dirty="0"/>
            <a:t> generate social </a:t>
          </a:r>
          <a:r>
            <a:rPr lang="en-US" sz="2000" baseline="0" dirty="0">
              <a:latin typeface="Calibri Light" panose="020F0302020204030204"/>
            </a:rPr>
            <a:t>care support</a:t>
          </a:r>
          <a:r>
            <a:rPr lang="en-US" sz="2000" baseline="0" dirty="0"/>
            <a:t> for the </a:t>
          </a:r>
          <a:r>
            <a:rPr lang="en-US" sz="2000" baseline="0" dirty="0">
              <a:latin typeface="Calibri Light" panose="020F0302020204030204"/>
            </a:rPr>
            <a:t>cared-for</a:t>
          </a:r>
          <a:r>
            <a:rPr lang="en-US" sz="2000" baseline="0" dirty="0"/>
            <a:t> person. They require a referral in their own right for this.</a:t>
          </a:r>
          <a:endParaRPr lang="en-US" sz="2000" dirty="0"/>
        </a:p>
      </dgm:t>
    </dgm:pt>
    <dgm:pt modelId="{CF6C30C4-781C-4D95-88B4-A2B089417FB5}" type="parTrans" cxnId="{52CF6148-2F4F-42FE-A44D-59A7FD05A35C}">
      <dgm:prSet/>
      <dgm:spPr/>
      <dgm:t>
        <a:bodyPr/>
        <a:lstStyle/>
        <a:p>
          <a:endParaRPr lang="en-US"/>
        </a:p>
      </dgm:t>
    </dgm:pt>
    <dgm:pt modelId="{9E402E50-0AE2-4157-8B38-B5D5194A912A}" type="sibTrans" cxnId="{52CF6148-2F4F-42FE-A44D-59A7FD05A35C}">
      <dgm:prSet/>
      <dgm:spPr/>
      <dgm:t>
        <a:bodyPr/>
        <a:lstStyle/>
        <a:p>
          <a:endParaRPr lang="en-US"/>
        </a:p>
      </dgm:t>
    </dgm:pt>
    <dgm:pt modelId="{B53DC807-6458-486F-A4B7-070BF3E9EE83}">
      <dgm:prSet custT="1"/>
      <dgm:spPr/>
      <dgm:t>
        <a:bodyPr/>
        <a:lstStyle/>
        <a:p>
          <a:r>
            <a:rPr lang="en-US" sz="2000" dirty="0"/>
            <a:t>Thank you for your ongoing support in helping us reach West Sussex Carers. </a:t>
          </a:r>
        </a:p>
      </dgm:t>
    </dgm:pt>
    <dgm:pt modelId="{24486351-1B15-4D17-91B3-39CD8EBB5D0C}" type="parTrans" cxnId="{C54B8C3F-64BE-4843-8C02-080FC5731E7B}">
      <dgm:prSet/>
      <dgm:spPr/>
      <dgm:t>
        <a:bodyPr/>
        <a:lstStyle/>
        <a:p>
          <a:endParaRPr lang="en-US"/>
        </a:p>
      </dgm:t>
    </dgm:pt>
    <dgm:pt modelId="{11D77B1F-E087-43D8-AAEE-F2161F4AA50C}" type="sibTrans" cxnId="{C54B8C3F-64BE-4843-8C02-080FC5731E7B}">
      <dgm:prSet/>
      <dgm:spPr/>
      <dgm:t>
        <a:bodyPr/>
        <a:lstStyle/>
        <a:p>
          <a:endParaRPr lang="en-US"/>
        </a:p>
      </dgm:t>
    </dgm:pt>
    <dgm:pt modelId="{EB07581C-72B5-4D78-B16B-2AFE33BED407}" type="pres">
      <dgm:prSet presAssocID="{39D96FD9-33A5-4867-BD5E-A61DA8EAED40}" presName="linear" presStyleCnt="0">
        <dgm:presLayoutVars>
          <dgm:animLvl val="lvl"/>
          <dgm:resizeHandles val="exact"/>
        </dgm:presLayoutVars>
      </dgm:prSet>
      <dgm:spPr/>
    </dgm:pt>
    <dgm:pt modelId="{7BE187AB-A49F-49C9-B52B-8BF600C1BD3E}" type="pres">
      <dgm:prSet presAssocID="{615AA1AC-6642-4B6A-BE85-86624F233D55}" presName="parentText" presStyleLbl="node1" presStyleIdx="0" presStyleCnt="4" custLinFactNeighborX="0" custLinFactNeighborY="78492">
        <dgm:presLayoutVars>
          <dgm:chMax val="0"/>
          <dgm:bulletEnabled val="1"/>
        </dgm:presLayoutVars>
      </dgm:prSet>
      <dgm:spPr/>
    </dgm:pt>
    <dgm:pt modelId="{D98D7948-130F-4836-A1A2-4F148352B989}" type="pres">
      <dgm:prSet presAssocID="{7BB6D514-1DE0-4480-932B-57C05EA394EB}" presName="spacer" presStyleCnt="0"/>
      <dgm:spPr/>
    </dgm:pt>
    <dgm:pt modelId="{E9DFDA3C-6787-43E7-9A7C-5F7DC98B529E}" type="pres">
      <dgm:prSet presAssocID="{EDD965B0-6594-4395-B73E-4BA32F7CE2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C51BE3-5504-42C7-9DA6-4E5C7304C329}" type="pres">
      <dgm:prSet presAssocID="{33615713-924D-4C95-B20A-C44B92C0357D}" presName="spacer" presStyleCnt="0"/>
      <dgm:spPr/>
    </dgm:pt>
    <dgm:pt modelId="{43FFC504-7BF5-43C0-80DC-EF408B4C14CF}" type="pres">
      <dgm:prSet presAssocID="{E261F638-3670-4626-9E09-6E96837702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3583BA-B37E-4312-9B73-58A14F6BAD72}" type="pres">
      <dgm:prSet presAssocID="{9E402E50-0AE2-4157-8B38-B5D5194A912A}" presName="spacer" presStyleCnt="0"/>
      <dgm:spPr/>
    </dgm:pt>
    <dgm:pt modelId="{0485940C-D97E-4CFF-9B8C-6C2E30BF5F84}" type="pres">
      <dgm:prSet presAssocID="{B53DC807-6458-486F-A4B7-070BF3E9EE83}" presName="parentText" presStyleLbl="node1" presStyleIdx="3" presStyleCnt="4" custLinFactNeighborX="-519" custLinFactNeighborY="-27561">
        <dgm:presLayoutVars>
          <dgm:chMax val="0"/>
          <dgm:bulletEnabled val="1"/>
        </dgm:presLayoutVars>
      </dgm:prSet>
      <dgm:spPr/>
    </dgm:pt>
  </dgm:ptLst>
  <dgm:cxnLst>
    <dgm:cxn modelId="{55F7B810-D381-47EA-9971-C2DE79FF81FD}" type="presOf" srcId="{E261F638-3670-4626-9E09-6E9683770265}" destId="{43FFC504-7BF5-43C0-80DC-EF408B4C14CF}" srcOrd="0" destOrd="0" presId="urn:microsoft.com/office/officeart/2005/8/layout/vList2"/>
    <dgm:cxn modelId="{84F49837-82D5-4999-B19E-34B3581CEFD5}" type="presOf" srcId="{B53DC807-6458-486F-A4B7-070BF3E9EE83}" destId="{0485940C-D97E-4CFF-9B8C-6C2E30BF5F84}" srcOrd="0" destOrd="0" presId="urn:microsoft.com/office/officeart/2005/8/layout/vList2"/>
    <dgm:cxn modelId="{C54B8C3F-64BE-4843-8C02-080FC5731E7B}" srcId="{39D96FD9-33A5-4867-BD5E-A61DA8EAED40}" destId="{B53DC807-6458-486F-A4B7-070BF3E9EE83}" srcOrd="3" destOrd="0" parTransId="{24486351-1B15-4D17-91B3-39CD8EBB5D0C}" sibTransId="{11D77B1F-E087-43D8-AAEE-F2161F4AA50C}"/>
    <dgm:cxn modelId="{52CF6148-2F4F-42FE-A44D-59A7FD05A35C}" srcId="{39D96FD9-33A5-4867-BD5E-A61DA8EAED40}" destId="{E261F638-3670-4626-9E09-6E9683770265}" srcOrd="2" destOrd="0" parTransId="{CF6C30C4-781C-4D95-88B4-A2B089417FB5}" sibTransId="{9E402E50-0AE2-4157-8B38-B5D5194A912A}"/>
    <dgm:cxn modelId="{11AF446C-49D8-46BA-9F1C-FA8629733261}" srcId="{39D96FD9-33A5-4867-BD5E-A61DA8EAED40}" destId="{615AA1AC-6642-4B6A-BE85-86624F233D55}" srcOrd="0" destOrd="0" parTransId="{76A4AA9F-F60A-4387-8DD2-D98C45421C8C}" sibTransId="{7BB6D514-1DE0-4480-932B-57C05EA394EB}"/>
    <dgm:cxn modelId="{D3896C75-084F-4A28-A7A9-E6E7C9DC6614}" type="presOf" srcId="{615AA1AC-6642-4B6A-BE85-86624F233D55}" destId="{7BE187AB-A49F-49C9-B52B-8BF600C1BD3E}" srcOrd="0" destOrd="0" presId="urn:microsoft.com/office/officeart/2005/8/layout/vList2"/>
    <dgm:cxn modelId="{A5FB3477-EA04-4FAD-B74B-58303BA41E83}" type="presOf" srcId="{39D96FD9-33A5-4867-BD5E-A61DA8EAED40}" destId="{EB07581C-72B5-4D78-B16B-2AFE33BED407}" srcOrd="0" destOrd="0" presId="urn:microsoft.com/office/officeart/2005/8/layout/vList2"/>
    <dgm:cxn modelId="{2625628D-C86E-4BA9-9E60-CE5861BE4E45}" type="presOf" srcId="{EDD965B0-6594-4395-B73E-4BA32F7CE2CD}" destId="{E9DFDA3C-6787-43E7-9A7C-5F7DC98B529E}" srcOrd="0" destOrd="0" presId="urn:microsoft.com/office/officeart/2005/8/layout/vList2"/>
    <dgm:cxn modelId="{69DD3AE4-3D73-4BF8-90B2-110B31684BC2}" srcId="{39D96FD9-33A5-4867-BD5E-A61DA8EAED40}" destId="{EDD965B0-6594-4395-B73E-4BA32F7CE2CD}" srcOrd="1" destOrd="0" parTransId="{988EAC08-9B65-42D4-9F3D-F7CB306334A8}" sibTransId="{33615713-924D-4C95-B20A-C44B92C0357D}"/>
    <dgm:cxn modelId="{E7552645-B90A-4059-B570-C44F9BF6010F}" type="presParOf" srcId="{EB07581C-72B5-4D78-B16B-2AFE33BED407}" destId="{7BE187AB-A49F-49C9-B52B-8BF600C1BD3E}" srcOrd="0" destOrd="0" presId="urn:microsoft.com/office/officeart/2005/8/layout/vList2"/>
    <dgm:cxn modelId="{F7EB4F0D-1C42-48B0-870A-E3646A331E88}" type="presParOf" srcId="{EB07581C-72B5-4D78-B16B-2AFE33BED407}" destId="{D98D7948-130F-4836-A1A2-4F148352B989}" srcOrd="1" destOrd="0" presId="urn:microsoft.com/office/officeart/2005/8/layout/vList2"/>
    <dgm:cxn modelId="{10790469-BA29-4F40-B3E7-332A90B8A711}" type="presParOf" srcId="{EB07581C-72B5-4D78-B16B-2AFE33BED407}" destId="{E9DFDA3C-6787-43E7-9A7C-5F7DC98B529E}" srcOrd="2" destOrd="0" presId="urn:microsoft.com/office/officeart/2005/8/layout/vList2"/>
    <dgm:cxn modelId="{CC1FC6D8-A625-4EFB-B559-8F5862B7CBBE}" type="presParOf" srcId="{EB07581C-72B5-4D78-B16B-2AFE33BED407}" destId="{7CC51BE3-5504-42C7-9DA6-4E5C7304C329}" srcOrd="3" destOrd="0" presId="urn:microsoft.com/office/officeart/2005/8/layout/vList2"/>
    <dgm:cxn modelId="{C7E14B2A-2FB3-41AE-A02C-AF509153D666}" type="presParOf" srcId="{EB07581C-72B5-4D78-B16B-2AFE33BED407}" destId="{43FFC504-7BF5-43C0-80DC-EF408B4C14CF}" srcOrd="4" destOrd="0" presId="urn:microsoft.com/office/officeart/2005/8/layout/vList2"/>
    <dgm:cxn modelId="{0EE7EB4D-7C01-4234-9D79-A74A816F74DE}" type="presParOf" srcId="{EB07581C-72B5-4D78-B16B-2AFE33BED407}" destId="{563583BA-B37E-4312-9B73-58A14F6BAD72}" srcOrd="5" destOrd="0" presId="urn:microsoft.com/office/officeart/2005/8/layout/vList2"/>
    <dgm:cxn modelId="{9A3EF1BE-A793-48ED-925E-2468D37C9100}" type="presParOf" srcId="{EB07581C-72B5-4D78-B16B-2AFE33BED407}" destId="{0485940C-D97E-4CFF-9B8C-6C2E30BF5F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BC3B-7077-4B03-889A-9823B3FE284D}">
      <dsp:nvSpPr>
        <dsp:cNvPr id="0" name=""/>
        <dsp:cNvSpPr/>
      </dsp:nvSpPr>
      <dsp:spPr>
        <a:xfrm>
          <a:off x="0" y="150989"/>
          <a:ext cx="7307782" cy="141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Anyone</a:t>
          </a:r>
          <a:r>
            <a:rPr lang="en-GB" sz="1800" kern="1200" dirty="0"/>
            <a:t> who is an informal (unpaid) </a:t>
          </a:r>
          <a:r>
            <a:rPr lang="en-GB" sz="1800" kern="1200" dirty="0">
              <a:latin typeface="Gill Sans MT" panose="020B0502020104020203"/>
            </a:rPr>
            <a:t>carer, who appears to have needs because of caring, can</a:t>
          </a:r>
          <a:r>
            <a:rPr lang="en-GB" sz="1800" kern="1200" dirty="0"/>
            <a:t> have a Carer Assessment. </a:t>
          </a:r>
          <a:endParaRPr lang="en-US" sz="1800" kern="1200" dirty="0"/>
        </a:p>
      </dsp:txBody>
      <dsp:txXfrm>
        <a:off x="68883" y="219872"/>
        <a:ext cx="7170016" cy="1273314"/>
      </dsp:txXfrm>
    </dsp:sp>
    <dsp:sp modelId="{D70256F0-DB18-4DB3-BCD2-374E966C3791}">
      <dsp:nvSpPr>
        <dsp:cNvPr id="0" name=""/>
        <dsp:cNvSpPr/>
      </dsp:nvSpPr>
      <dsp:spPr>
        <a:xfrm>
          <a:off x="0" y="3003347"/>
          <a:ext cx="7307782" cy="141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 Light" panose="020F0302020204030204"/>
            </a:rPr>
            <a:t>Carers</a:t>
          </a:r>
          <a:r>
            <a:rPr lang="en-GB" sz="1800" kern="1200" dirty="0"/>
            <a:t> Support</a:t>
          </a:r>
          <a:r>
            <a:rPr lang="en-GB" sz="1800" kern="1200" dirty="0">
              <a:latin typeface="Calibri Light" panose="020F0302020204030204"/>
            </a:rPr>
            <a:t> has flexibility</a:t>
          </a:r>
          <a:r>
            <a:rPr lang="en-GB" sz="1800" kern="1200" dirty="0"/>
            <a:t> </a:t>
          </a:r>
          <a:r>
            <a:rPr lang="en-GB" sz="1800" kern="1200" dirty="0">
              <a:latin typeface="Calibri Light" panose="020F0302020204030204"/>
            </a:rPr>
            <a:t>within our support and assessment process, which</a:t>
          </a:r>
          <a:r>
            <a:rPr lang="en-GB" sz="1800" kern="1200" dirty="0"/>
            <a:t> means we can meet the needs of the carer in a proportionate and flexible way.  </a:t>
          </a:r>
          <a:endParaRPr lang="en-US" sz="1800" kern="1200" dirty="0"/>
        </a:p>
      </dsp:txBody>
      <dsp:txXfrm>
        <a:off x="68883" y="3072230"/>
        <a:ext cx="7170016" cy="1273314"/>
      </dsp:txXfrm>
    </dsp:sp>
    <dsp:sp modelId="{D52FE4CA-59F8-46C2-9F48-EA03FC57A160}">
      <dsp:nvSpPr>
        <dsp:cNvPr id="0" name=""/>
        <dsp:cNvSpPr/>
      </dsp:nvSpPr>
      <dsp:spPr>
        <a:xfrm>
          <a:off x="0" y="1592270"/>
          <a:ext cx="7307782" cy="141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Not all carers need any type of formal assessment to meet their needs. For many carers, information, advice and guidance (IAG)</a:t>
          </a:r>
          <a:r>
            <a:rPr lang="en-GB" sz="1800" kern="1200" dirty="0">
              <a:latin typeface="Gill Sans MT" panose="020B0502020104020203"/>
            </a:rPr>
            <a:t> is enough, </a:t>
          </a:r>
          <a:r>
            <a:rPr lang="en-GB" sz="1800" kern="1200" dirty="0"/>
            <a:t>while others may benefit from a Carers Star Conversation and some support </a:t>
          </a:r>
          <a:r>
            <a:rPr lang="en-GB" sz="1800" kern="1200" dirty="0">
              <a:latin typeface="Gill Sans MT" panose="020B0502020104020203"/>
            </a:rPr>
            <a:t>from services </a:t>
          </a:r>
          <a:r>
            <a:rPr lang="en-GB" sz="1800" kern="1200" dirty="0"/>
            <a:t>within their community to meet their needs.</a:t>
          </a:r>
          <a:endParaRPr lang="en-US" sz="1800" kern="1200" dirty="0"/>
        </a:p>
      </dsp:txBody>
      <dsp:txXfrm>
        <a:off x="68883" y="1661153"/>
        <a:ext cx="7170016" cy="1273314"/>
      </dsp:txXfrm>
    </dsp:sp>
    <dsp:sp modelId="{C6C2667F-EA9A-4F5B-9ECC-1E7772CEA5D4}">
      <dsp:nvSpPr>
        <dsp:cNvPr id="0" name=""/>
        <dsp:cNvSpPr/>
      </dsp:nvSpPr>
      <dsp:spPr>
        <a:xfrm>
          <a:off x="0" y="4492542"/>
          <a:ext cx="7307782" cy="141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Gill Sans MT" panose="020B0502020104020203"/>
            </a:rPr>
            <a:t>Although not </a:t>
          </a:r>
          <a:r>
            <a:rPr lang="en-GB" sz="1800" kern="1200" dirty="0"/>
            <a:t>all carers will need a Statutory Assessment to meet their needs, a carer </a:t>
          </a:r>
          <a:r>
            <a:rPr lang="en-GB" sz="1800" kern="1200" dirty="0">
              <a:latin typeface="Calibri Light" panose="020F0302020204030204"/>
            </a:rPr>
            <a:t>can still request one</a:t>
          </a:r>
          <a:r>
            <a:rPr lang="en-GB" sz="1800" kern="1200" dirty="0"/>
            <a:t>.</a:t>
          </a:r>
          <a:r>
            <a:rPr lang="en-GB" sz="1800" kern="1200" dirty="0">
              <a:latin typeface="Gill Sans MT" panose="020B0502020104020203"/>
            </a:rPr>
            <a:t>  </a:t>
          </a:r>
          <a:endParaRPr lang="en-GB" sz="1800" kern="1200" dirty="0"/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 Light" panose="020F0302020204030204"/>
            </a:rPr>
            <a:t>CSWS</a:t>
          </a:r>
          <a:r>
            <a:rPr lang="en-GB" sz="1800" kern="1200" dirty="0"/>
            <a:t> </a:t>
          </a:r>
          <a:r>
            <a:rPr lang="en-GB" sz="1800" kern="1200" dirty="0">
              <a:latin typeface="Calibri Light" panose="020F0302020204030204"/>
            </a:rPr>
            <a:t>let </a:t>
          </a:r>
          <a:r>
            <a:rPr lang="en-GB" sz="1800" kern="1200" dirty="0"/>
            <a:t>carers know about their right to have one, even if we don't think they need one. </a:t>
          </a:r>
          <a:endParaRPr lang="en-US" sz="1800" kern="1200" dirty="0"/>
        </a:p>
      </dsp:txBody>
      <dsp:txXfrm>
        <a:off x="68883" y="4561425"/>
        <a:ext cx="7170016" cy="1273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187AB-A49F-49C9-B52B-8BF600C1BD3E}">
      <dsp:nvSpPr>
        <dsp:cNvPr id="0" name=""/>
        <dsp:cNvSpPr/>
      </dsp:nvSpPr>
      <dsp:spPr>
        <a:xfrm>
          <a:off x="0" y="74666"/>
          <a:ext cx="7335384" cy="1409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Assessments are recorded on Mosaic (Adult Social Care Database). Assessments are visible to other Social Care practitioners working with the family.</a:t>
          </a:r>
        </a:p>
      </dsp:txBody>
      <dsp:txXfrm>
        <a:off x="68787" y="143453"/>
        <a:ext cx="7197810" cy="1271544"/>
      </dsp:txXfrm>
    </dsp:sp>
    <dsp:sp modelId="{E9DFDA3C-6787-43E7-9A7C-5F7DC98B529E}">
      <dsp:nvSpPr>
        <dsp:cNvPr id="0" name=""/>
        <dsp:cNvSpPr/>
      </dsp:nvSpPr>
      <dsp:spPr>
        <a:xfrm>
          <a:off x="0" y="1496174"/>
          <a:ext cx="7335384" cy="1409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Assessments can lead to provision of preventative funds (CHWG, Equipment) as well as onward referrals/ signposting to CSWS or other community services.</a:t>
          </a:r>
        </a:p>
      </dsp:txBody>
      <dsp:txXfrm>
        <a:off x="68787" y="1564961"/>
        <a:ext cx="7197810" cy="1271544"/>
      </dsp:txXfrm>
    </dsp:sp>
    <dsp:sp modelId="{43FFC504-7BF5-43C0-80DC-EF408B4C14CF}">
      <dsp:nvSpPr>
        <dsp:cNvPr id="0" name=""/>
        <dsp:cNvSpPr/>
      </dsp:nvSpPr>
      <dsp:spPr>
        <a:xfrm>
          <a:off x="0" y="2962893"/>
          <a:ext cx="7335384" cy="1409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Assessments are strengths-based and establish the carer's own resources, community resources and family resources, and exploring how a carer may use these to meet needs, before looking at what other support is required</a:t>
          </a:r>
        </a:p>
      </dsp:txBody>
      <dsp:txXfrm>
        <a:off x="68787" y="3031680"/>
        <a:ext cx="7197810" cy="1271544"/>
      </dsp:txXfrm>
    </dsp:sp>
    <dsp:sp modelId="{0485940C-D97E-4CFF-9B8C-6C2E30BF5F84}">
      <dsp:nvSpPr>
        <dsp:cNvPr id="0" name=""/>
        <dsp:cNvSpPr/>
      </dsp:nvSpPr>
      <dsp:spPr>
        <a:xfrm>
          <a:off x="0" y="4429611"/>
          <a:ext cx="7335384" cy="1409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Statutory </a:t>
          </a:r>
          <a:r>
            <a:rPr lang="en-US" sz="2000" kern="1200" dirty="0">
              <a:latin typeface="Calibri Light" panose="020F0302020204030204"/>
            </a:rPr>
            <a:t>Assessments</a:t>
          </a:r>
          <a:r>
            <a:rPr lang="en-US" sz="2000" kern="1200" dirty="0"/>
            <a:t> determine eligibility under the Care </a:t>
          </a:r>
          <a:r>
            <a:rPr lang="en-US" sz="2000" kern="1200" dirty="0">
              <a:latin typeface="Calibri Light" panose="020F0302020204030204"/>
            </a:rPr>
            <a:t>Act. A Direct</a:t>
          </a:r>
          <a:r>
            <a:rPr lang="en-US" sz="2000" kern="1200" dirty="0"/>
            <a:t> Payment/LA funding may be given as an outcome of a full Carer Assessment.</a:t>
          </a:r>
        </a:p>
      </dsp:txBody>
      <dsp:txXfrm>
        <a:off x="68787" y="4498398"/>
        <a:ext cx="7197810" cy="1271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187AB-A49F-49C9-B52B-8BF600C1BD3E}">
      <dsp:nvSpPr>
        <dsp:cNvPr id="0" name=""/>
        <dsp:cNvSpPr/>
      </dsp:nvSpPr>
      <dsp:spPr>
        <a:xfrm>
          <a:off x="0" y="70264"/>
          <a:ext cx="7613411" cy="1397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/>
            </a:rPr>
            <a:t>Our colleagues in adults social care are at capacity and non urgent referrals can have a delayed response time, meaning carers are waiting longer than necessary to access support for their caring role.</a:t>
          </a:r>
        </a:p>
      </dsp:txBody>
      <dsp:txXfrm>
        <a:off x="68216" y="138480"/>
        <a:ext cx="7476979" cy="1260986"/>
      </dsp:txXfrm>
    </dsp:sp>
    <dsp:sp modelId="{E9DFDA3C-6787-43E7-9A7C-5F7DC98B529E}">
      <dsp:nvSpPr>
        <dsp:cNvPr id="0" name=""/>
        <dsp:cNvSpPr/>
      </dsp:nvSpPr>
      <dsp:spPr>
        <a:xfrm>
          <a:off x="0" y="1483788"/>
          <a:ext cx="7613411" cy="1397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ill Sans MT"/>
            </a:rPr>
            <a:t>Information shared is often insufficient to suggest Care Act eligibility. We are often missing contact information or key details.</a:t>
          </a:r>
        </a:p>
      </dsp:txBody>
      <dsp:txXfrm>
        <a:off x="68216" y="1552004"/>
        <a:ext cx="7476979" cy="1260986"/>
      </dsp:txXfrm>
    </dsp:sp>
    <dsp:sp modelId="{43FFC504-7BF5-43C0-80DC-EF408B4C14CF}">
      <dsp:nvSpPr>
        <dsp:cNvPr id="0" name=""/>
        <dsp:cNvSpPr/>
      </dsp:nvSpPr>
      <dsp:spPr>
        <a:xfrm>
          <a:off x="0" y="2956087"/>
          <a:ext cx="7613411" cy="1397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ill Sans MT"/>
            </a:rPr>
            <a:t>In addition, Carers medical records are often shared with us with private and confidential information not relevant to the caring role.</a:t>
          </a:r>
        </a:p>
      </dsp:txBody>
      <dsp:txXfrm>
        <a:off x="68216" y="3024303"/>
        <a:ext cx="7476979" cy="1260986"/>
      </dsp:txXfrm>
    </dsp:sp>
    <dsp:sp modelId="{0485940C-D97E-4CFF-9B8C-6C2E30BF5F84}">
      <dsp:nvSpPr>
        <dsp:cNvPr id="0" name=""/>
        <dsp:cNvSpPr/>
      </dsp:nvSpPr>
      <dsp:spPr>
        <a:xfrm>
          <a:off x="0" y="4428386"/>
          <a:ext cx="7613411" cy="1397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ill Sans MT"/>
            </a:rPr>
            <a:t>Nearly all referrals received via CP1, from Surgeries in the last quarter, did not require a Statutory Carers Assessment.</a:t>
          </a:r>
        </a:p>
      </dsp:txBody>
      <dsp:txXfrm>
        <a:off x="68216" y="4496602"/>
        <a:ext cx="7476979" cy="1260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187AB-A49F-49C9-B52B-8BF600C1BD3E}">
      <dsp:nvSpPr>
        <dsp:cNvPr id="0" name=""/>
        <dsp:cNvSpPr/>
      </dsp:nvSpPr>
      <dsp:spPr>
        <a:xfrm>
          <a:off x="0" y="55702"/>
          <a:ext cx="7335384" cy="1422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all Carers require a Carers Assessment. Accessing support as a </a:t>
          </a:r>
          <a:r>
            <a:rPr lang="en-US" sz="2000" kern="1200" dirty="0">
              <a:latin typeface="Calibri Light" panose="020F0302020204030204"/>
            </a:rPr>
            <a:t>carer</a:t>
          </a:r>
          <a:r>
            <a:rPr lang="en-US" sz="2000" kern="1200" dirty="0"/>
            <a:t>, and </a:t>
          </a:r>
          <a:r>
            <a:rPr lang="en-US" sz="2000" kern="1200" dirty="0">
              <a:latin typeface="Calibri Light" panose="020F0302020204030204"/>
            </a:rPr>
            <a:t>having</a:t>
          </a:r>
          <a:r>
            <a:rPr lang="en-US" sz="2000" kern="1200" dirty="0"/>
            <a:t> </a:t>
          </a:r>
          <a:r>
            <a:rPr lang="en-US" sz="2000" kern="1200" dirty="0">
              <a:latin typeface="Calibri Light" panose="020F0302020204030204"/>
            </a:rPr>
            <a:t>a </a:t>
          </a:r>
          <a:r>
            <a:rPr lang="en-US" sz="2000" kern="1200" dirty="0"/>
            <a:t>Statutory Carers Assessment </a:t>
          </a:r>
          <a:r>
            <a:rPr lang="en-US" sz="2000" kern="1200" dirty="0">
              <a:latin typeface="Calibri Light" panose="020F0302020204030204"/>
            </a:rPr>
            <a:t>is not</a:t>
          </a:r>
          <a:r>
            <a:rPr lang="en-US" sz="2000" kern="1200" dirty="0"/>
            <a:t> the same thing.</a:t>
          </a:r>
          <a:r>
            <a:rPr lang="en-US" sz="2000" kern="1200" dirty="0">
              <a:latin typeface="Calibri Light" panose="020F0302020204030204"/>
            </a:rPr>
            <a:t> Many</a:t>
          </a:r>
          <a:r>
            <a:rPr lang="en-US" sz="2000" kern="1200" dirty="0"/>
            <a:t> Carers will</a:t>
          </a:r>
          <a:r>
            <a:rPr lang="en-US" sz="2000" kern="1200" dirty="0">
              <a:latin typeface="Calibri Light" panose="020F0302020204030204"/>
            </a:rPr>
            <a:t> have their needs</a:t>
          </a:r>
          <a:r>
            <a:rPr lang="en-US" sz="2000" kern="1200" dirty="0"/>
            <a:t> </a:t>
          </a:r>
          <a:r>
            <a:rPr lang="en-US" sz="2000" kern="1200" dirty="0">
              <a:latin typeface="Calibri Light" panose="020F0302020204030204"/>
            </a:rPr>
            <a:t>met</a:t>
          </a:r>
          <a:r>
            <a:rPr lang="en-US" sz="2000" kern="1200" dirty="0"/>
            <a:t> </a:t>
          </a:r>
          <a:r>
            <a:rPr lang="en-US" sz="2000" kern="1200" dirty="0">
              <a:latin typeface="Calibri Light" panose="020F0302020204030204"/>
            </a:rPr>
            <a:t>through information</a:t>
          </a:r>
          <a:r>
            <a:rPr lang="en-US" sz="2000" kern="1200" dirty="0"/>
            <a:t>, advice and </a:t>
          </a:r>
          <a:r>
            <a:rPr lang="en-US" sz="2000" kern="1200" dirty="0">
              <a:latin typeface="Calibri Light" panose="020F0302020204030204"/>
            </a:rPr>
            <a:t>guidance</a:t>
          </a:r>
          <a:r>
            <a:rPr lang="en-US" sz="2000" kern="1200" dirty="0"/>
            <a:t>. </a:t>
          </a:r>
        </a:p>
      </dsp:txBody>
      <dsp:txXfrm>
        <a:off x="69451" y="125153"/>
        <a:ext cx="7196482" cy="1283817"/>
      </dsp:txXfrm>
    </dsp:sp>
    <dsp:sp modelId="{E9DFDA3C-6787-43E7-9A7C-5F7DC98B529E}">
      <dsp:nvSpPr>
        <dsp:cNvPr id="0" name=""/>
        <dsp:cNvSpPr/>
      </dsp:nvSpPr>
      <dsp:spPr>
        <a:xfrm>
          <a:off x="0" y="1488333"/>
          <a:ext cx="7335384" cy="1422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Referring Carers via CSWS website allows </a:t>
          </a:r>
          <a:r>
            <a:rPr lang="en-US" sz="2000" kern="1200" dirty="0">
              <a:latin typeface="Calibri Light" panose="020F0302020204030204"/>
            </a:rPr>
            <a:t>us to have a proportionate</a:t>
          </a:r>
          <a:r>
            <a:rPr lang="en-US" sz="2000" kern="1200" dirty="0"/>
            <a:t> conversation</a:t>
          </a:r>
          <a:r>
            <a:rPr lang="en-US" sz="2000" kern="1200" dirty="0">
              <a:latin typeface="Calibri Light" panose="020F0302020204030204"/>
            </a:rPr>
            <a:t> with the carer</a:t>
          </a:r>
          <a:r>
            <a:rPr lang="en-US" sz="2000" kern="1200" dirty="0"/>
            <a:t>, if a </a:t>
          </a:r>
          <a:r>
            <a:rPr lang="en-US" sz="2000" kern="1200" dirty="0">
              <a:latin typeface="Calibri Light" panose="020F0302020204030204"/>
            </a:rPr>
            <a:t>Carer</a:t>
          </a:r>
          <a:r>
            <a:rPr lang="en-US" sz="2000" kern="1200" dirty="0"/>
            <a:t> Assessment is required, they will be passed to our team.  </a:t>
          </a:r>
        </a:p>
      </dsp:txBody>
      <dsp:txXfrm>
        <a:off x="69451" y="1557784"/>
        <a:ext cx="7196482" cy="1283817"/>
      </dsp:txXfrm>
    </dsp:sp>
    <dsp:sp modelId="{43FFC504-7BF5-43C0-80DC-EF408B4C14CF}">
      <dsp:nvSpPr>
        <dsp:cNvPr id="0" name=""/>
        <dsp:cNvSpPr/>
      </dsp:nvSpPr>
      <dsp:spPr>
        <a:xfrm>
          <a:off x="0" y="2957133"/>
          <a:ext cx="7335384" cy="1422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Referring</a:t>
          </a:r>
          <a:r>
            <a:rPr lang="en-US" sz="2000" kern="1200" baseline="0" dirty="0"/>
            <a:t> a </a:t>
          </a:r>
          <a:r>
            <a:rPr lang="en-US" sz="2000" kern="1200" baseline="0" dirty="0">
              <a:latin typeface="Calibri Light" panose="020F0302020204030204"/>
            </a:rPr>
            <a:t>carer to</a:t>
          </a:r>
          <a:r>
            <a:rPr lang="en-US" sz="2000" kern="1200" baseline="0" dirty="0"/>
            <a:t> Adults Social Care </a:t>
          </a:r>
          <a:r>
            <a:rPr lang="en-US" sz="2000" kern="1200" baseline="0" dirty="0">
              <a:latin typeface="Calibri Light" panose="020F0302020204030204"/>
            </a:rPr>
            <a:t>for a carer </a:t>
          </a:r>
          <a:r>
            <a:rPr lang="en-US" sz="2000" kern="1200" baseline="0" dirty="0"/>
            <a:t>will </a:t>
          </a:r>
          <a:r>
            <a:rPr lang="en-US" sz="2000" kern="1200" baseline="0" dirty="0">
              <a:latin typeface="Calibri Light" panose="020F0302020204030204"/>
            </a:rPr>
            <a:t>not</a:t>
          </a:r>
          <a:r>
            <a:rPr lang="en-US" sz="2000" kern="1200" baseline="0" dirty="0"/>
            <a:t> generate social </a:t>
          </a:r>
          <a:r>
            <a:rPr lang="en-US" sz="2000" kern="1200" baseline="0" dirty="0">
              <a:latin typeface="Calibri Light" panose="020F0302020204030204"/>
            </a:rPr>
            <a:t>care support</a:t>
          </a:r>
          <a:r>
            <a:rPr lang="en-US" sz="2000" kern="1200" baseline="0" dirty="0"/>
            <a:t> for the </a:t>
          </a:r>
          <a:r>
            <a:rPr lang="en-US" sz="2000" kern="1200" baseline="0" dirty="0">
              <a:latin typeface="Calibri Light" panose="020F0302020204030204"/>
            </a:rPr>
            <a:t>cared-for</a:t>
          </a:r>
          <a:r>
            <a:rPr lang="en-US" sz="2000" kern="1200" baseline="0" dirty="0"/>
            <a:t> person. They require a referral in their own right for this.</a:t>
          </a:r>
          <a:endParaRPr lang="en-US" sz="2000" kern="1200" dirty="0"/>
        </a:p>
      </dsp:txBody>
      <dsp:txXfrm>
        <a:off x="69451" y="3026584"/>
        <a:ext cx="7196482" cy="1283817"/>
      </dsp:txXfrm>
    </dsp:sp>
    <dsp:sp modelId="{0485940C-D97E-4CFF-9B8C-6C2E30BF5F84}">
      <dsp:nvSpPr>
        <dsp:cNvPr id="0" name=""/>
        <dsp:cNvSpPr/>
      </dsp:nvSpPr>
      <dsp:spPr>
        <a:xfrm>
          <a:off x="0" y="4413232"/>
          <a:ext cx="7335384" cy="1422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Thank you for your ongoing support in helping us reach West Sussex Carers. </a:t>
          </a:r>
        </a:p>
      </dsp:txBody>
      <dsp:txXfrm>
        <a:off x="69451" y="4482683"/>
        <a:ext cx="7196482" cy="1283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7AE0-E14E-45C3-B5B3-7A018035BF62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289A-1E91-43B2-BD99-762D96BBB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02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we do during a Carers Assessment – </a:t>
            </a:r>
          </a:p>
          <a:p>
            <a:r>
              <a:rPr lang="en-GB" dirty="0"/>
              <a:t>Time taken </a:t>
            </a:r>
          </a:p>
          <a:p>
            <a:r>
              <a:rPr lang="en-GB" dirty="0"/>
              <a:t>Emotional process for many carers</a:t>
            </a:r>
          </a:p>
          <a:p>
            <a:r>
              <a:rPr lang="en-GB" dirty="0"/>
              <a:t>17 section document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8289A-1E91-43B2-BD99-762D96BBB8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65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23821-E76E-445C-A031-68B64A785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77BCB-47B5-4527-B7BE-06F452C39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EF477-5D7D-4155-8033-52C5F155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28C-46C0-4B63-80A9-0A14EDB999C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A67C5-D4DC-4A7D-8DEB-6CC0F294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A59E6-E468-4DFB-8309-FA0ABFFD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FA02-3B82-4077-A0A9-52AAF887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3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34D4-9B91-40E1-8BF0-CE1DE05E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F23C0-1D1D-43E4-9255-8EF71C539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CA285-5CBA-4358-B541-5B3BDB1A1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28C-46C0-4B63-80A9-0A14EDB999C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99B8-1944-4C5E-AD29-EE244937F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199E5-2685-4594-AEBB-B6F70E27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FA02-3B82-4077-A0A9-52AAF887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47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0373C7-6B46-4E67-914D-2F6200ED6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9C763-86BD-4216-B32E-E31F4039A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D5CA2-D27E-44D6-BB3B-FB8B262A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28C-46C0-4B63-80A9-0A14EDB999C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B2430-1E91-45E2-A893-59F8AB86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132BF-9E96-414B-AFCF-3573A24A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FA02-3B82-4077-A0A9-52AAF887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7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C605-1554-4329-BFC3-07F16296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D2BCB-4340-43BA-8CCD-70968E84C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308B2-7659-4868-B5B2-D2D669D5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28C-46C0-4B63-80A9-0A14EDB999C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EEA6D-80A1-4823-98AE-9B434E00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593D7-BE5F-4E9B-9D7D-25EF7694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FA02-3B82-4077-A0A9-52AAF887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4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152A-6EA7-4271-B083-72744CC7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24F5C-9229-4412-AE83-42E89D77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C3150-C3B1-4A05-8054-1B50B9D7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28C-46C0-4B63-80A9-0A14EDB999C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67BAE-1992-4126-98A5-C8200507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41B27-6E5F-49F3-9912-5F05FC32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FA02-3B82-4077-A0A9-52AAF887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8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A07D-D3EE-4377-98CE-64EB4288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D2FAD-34AC-4317-8431-FBC3F6690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CE00A-EFAF-4B5E-87AB-CE10EF70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B4BCB-0D88-469E-BB76-2573A4FF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28C-46C0-4B63-80A9-0A14EDB999C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70CF2-6223-48BE-A667-312EE5D6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8242B-A80A-45C3-94C2-17E4D652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FA02-3B82-4077-A0A9-52AAF887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4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BB77-AEA1-433A-BBF0-F9C68220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9AC98-043A-46ED-836B-52A532A91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CE6BC-DA78-481D-AA5A-C41561839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40F49-3DDB-453E-93CC-2719A3D86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50CFB-E64E-4656-87F5-1FAC51551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ADF58-522B-4009-9088-85BED9C8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28C-46C0-4B63-80A9-0A14EDB999C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226C7-7ABA-488A-8320-A5952998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1A2DA-219D-4C96-892A-9DC61449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FA02-3B82-4077-A0A9-52AAF887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8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17E2-F6E1-4199-9AC9-D3ED91B0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0AE1C-1648-4792-BDA3-2A8122B4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28C-46C0-4B63-80A9-0A14EDB999C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D1DB2-578E-4C79-A02C-D5C522F1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165EE-F770-42C5-A7CD-8D22AE31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FA02-3B82-4077-A0A9-52AAF887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2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1D52A-8676-40CA-A767-A5D2C6D9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28C-46C0-4B63-80A9-0A14EDB999C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70BC7-7BEC-43E8-B8D2-39D0EE07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C99C6-863C-4760-A8FD-2C11A758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FA02-3B82-4077-A0A9-52AAF887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5257-80E3-4640-9B25-33F92B1C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E625-6580-49BD-AAA6-9B32147E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5C180-B097-47BD-9194-71834F4F8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C67DA-9B77-4195-88A1-D34BE557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28C-46C0-4B63-80A9-0A14EDB999C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09C31-B876-477D-BB5D-C17BBD4E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3ED36-8B45-4203-949A-D3796E92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FA02-3B82-4077-A0A9-52AAF887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4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FBD77-0738-46B8-970F-DF49E20D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DB30C-27CB-4AB4-8D18-B815FCEDC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09DD0-4A88-4E4C-AF0D-08041B4FC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2344E-1D82-42C3-AFB4-6E2F47A6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28C-46C0-4B63-80A9-0A14EDB999C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EAEE9-AF43-4A3A-A6CC-C4040060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59203-0D3A-47DA-8DEC-A4D39949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FA02-3B82-4077-A0A9-52AAF887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1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6E0EF-27F7-496B-9356-4E606C70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17A28-0F5A-4563-A438-BF98F45FD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43415-3A6E-495A-B95D-90E83476D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F928C-46C0-4B63-80A9-0A14EDB999C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39ED9-9307-47F7-BBD6-AF8434662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177A9-49AD-4205-B68A-BF2D1A068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AFA02-3B82-4077-A0A9-52AAF887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9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70D3-3D5A-40B7-AE85-013FE20F7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E"/>
                </a:solidFill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FAEAB-28EF-4155-94B1-E027C7A33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707986"/>
            <a:ext cx="8673427" cy="522636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FFFFFE"/>
                </a:solidFill>
              </a:rPr>
              <a:t>February 2020 </a:t>
            </a:r>
          </a:p>
        </p:txBody>
      </p:sp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23769AB9-EAE2-4AA8-B9B6-FB6930A4B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3"/>
          <a:stretch/>
        </p:blipFill>
        <p:spPr>
          <a:xfrm>
            <a:off x="4447712" y="437781"/>
            <a:ext cx="7329794" cy="1809115"/>
          </a:xfrm>
          <a:prstGeom prst="rect">
            <a:avLst/>
          </a:prstGeom>
          <a:ln w="12700">
            <a:noFill/>
          </a:ln>
        </p:spPr>
      </p:pic>
      <p:sp>
        <p:nvSpPr>
          <p:cNvPr id="36" name="Rectangle: Single Corner Rounded 35">
            <a:extLst>
              <a:ext uri="{FF2B5EF4-FFF2-40B4-BE49-F238E27FC236}">
                <a16:creationId xmlns:a16="http://schemas.microsoft.com/office/drawing/2014/main" id="{DDE2993A-16BD-4A8F-B156-54C0C370DDF7}"/>
              </a:ext>
            </a:extLst>
          </p:cNvPr>
          <p:cNvSpPr/>
          <p:nvPr/>
        </p:nvSpPr>
        <p:spPr>
          <a:xfrm rot="16200000" flipV="1">
            <a:off x="5532363" y="374529"/>
            <a:ext cx="951102" cy="12015834"/>
          </a:xfrm>
          <a:prstGeom prst="round1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CBA917-54C5-498E-BCBB-D9E10084D3E7}"/>
              </a:ext>
            </a:extLst>
          </p:cNvPr>
          <p:cNvSpPr txBox="1"/>
          <p:nvPr/>
        </p:nvSpPr>
        <p:spPr>
          <a:xfrm>
            <a:off x="372664" y="5913109"/>
            <a:ext cx="11643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Carer Assessments – Fay Comper  </a:t>
            </a:r>
          </a:p>
        </p:txBody>
      </p:sp>
    </p:spTree>
    <p:extLst>
      <p:ext uri="{BB962C8B-B14F-4D97-AF65-F5344CB8AC3E}">
        <p14:creationId xmlns:p14="http://schemas.microsoft.com/office/powerpoint/2010/main" val="406950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77199B5C-54CE-4FA6-9482-268FB50ACD71}"/>
              </a:ext>
            </a:extLst>
          </p:cNvPr>
          <p:cNvSpPr/>
          <p:nvPr/>
        </p:nvSpPr>
        <p:spPr>
          <a:xfrm rot="5400000">
            <a:off x="3826767" y="2238356"/>
            <a:ext cx="523218" cy="8176752"/>
          </a:xfrm>
          <a:prstGeom prst="round2Same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1C153-5013-47E4-8F8D-FDBD8D8ABCC7}"/>
              </a:ext>
            </a:extLst>
          </p:cNvPr>
          <p:cNvSpPr txBox="1"/>
          <p:nvPr/>
        </p:nvSpPr>
        <p:spPr>
          <a:xfrm>
            <a:off x="272550" y="6065123"/>
            <a:ext cx="785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Where we sit in CSWS  </a:t>
            </a:r>
          </a:p>
        </p:txBody>
      </p:sp>
      <p:pic>
        <p:nvPicPr>
          <p:cNvPr id="1026" name="Picture 2" descr="A poster of a customer service delivery model&#10;&#10;Description automatically generated">
            <a:extLst>
              <a:ext uri="{FF2B5EF4-FFF2-40B4-BE49-F238E27FC236}">
                <a16:creationId xmlns:a16="http://schemas.microsoft.com/office/drawing/2014/main" id="{6081B80D-F2A9-81A4-1C6F-88680FA8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0" y="195842"/>
            <a:ext cx="9981788" cy="58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5608FB-97A9-5733-5338-9E62035974AD}"/>
              </a:ext>
            </a:extLst>
          </p:cNvPr>
          <p:cNvSpPr/>
          <p:nvPr/>
        </p:nvSpPr>
        <p:spPr>
          <a:xfrm>
            <a:off x="6511635" y="3257699"/>
            <a:ext cx="3857867" cy="3133865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8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id="{E8D22C5C-E40A-41F3-9C33-3BE9E72BF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42" y="451061"/>
            <a:ext cx="3909483" cy="830765"/>
          </a:xfrm>
          <a:prstGeom prst="rect">
            <a:avLst/>
          </a:prstGeom>
          <a:ln>
            <a:noFill/>
          </a:ln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77199B5C-54CE-4FA6-9482-268FB50ACD71}"/>
              </a:ext>
            </a:extLst>
          </p:cNvPr>
          <p:cNvSpPr/>
          <p:nvPr/>
        </p:nvSpPr>
        <p:spPr>
          <a:xfrm rot="5400000">
            <a:off x="3826767" y="2238356"/>
            <a:ext cx="523218" cy="8176752"/>
          </a:xfrm>
          <a:prstGeom prst="round2Same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1C153-5013-47E4-8F8D-FDBD8D8ABCC7}"/>
              </a:ext>
            </a:extLst>
          </p:cNvPr>
          <p:cNvSpPr txBox="1"/>
          <p:nvPr/>
        </p:nvSpPr>
        <p:spPr>
          <a:xfrm>
            <a:off x="390618" y="6065121"/>
            <a:ext cx="61117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Carer Assessments explained 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D7073B72-2E6A-EBB3-7893-D23E935BC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39512"/>
              </p:ext>
            </p:extLst>
          </p:nvPr>
        </p:nvGraphicFramePr>
        <p:xfrm>
          <a:off x="264579" y="-4527"/>
          <a:ext cx="7307782" cy="6007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939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id="{E8D22C5C-E40A-41F3-9C33-3BE9E72BF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42" y="451061"/>
            <a:ext cx="3909483" cy="830765"/>
          </a:xfrm>
          <a:prstGeom prst="rect">
            <a:avLst/>
          </a:prstGeom>
          <a:ln>
            <a:noFill/>
          </a:ln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77199B5C-54CE-4FA6-9482-268FB50ACD71}"/>
              </a:ext>
            </a:extLst>
          </p:cNvPr>
          <p:cNvSpPr/>
          <p:nvPr/>
        </p:nvSpPr>
        <p:spPr>
          <a:xfrm rot="5400000">
            <a:off x="3826767" y="2238356"/>
            <a:ext cx="523218" cy="8176752"/>
          </a:xfrm>
          <a:prstGeom prst="round2Same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1C153-5013-47E4-8F8D-FDBD8D8ABCC7}"/>
              </a:ext>
            </a:extLst>
          </p:cNvPr>
          <p:cNvSpPr txBox="1"/>
          <p:nvPr/>
        </p:nvSpPr>
        <p:spPr>
          <a:xfrm>
            <a:off x="390618" y="6065121"/>
            <a:ext cx="521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Carer Assessments - explained 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D7A59664-0C70-6561-44B5-38C6EFFDE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02067"/>
              </p:ext>
            </p:extLst>
          </p:nvPr>
        </p:nvGraphicFramePr>
        <p:xfrm>
          <a:off x="266144" y="80032"/>
          <a:ext cx="7335384" cy="586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637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197CE0-79DA-75C5-A05A-7B024E98A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id="{41FFE735-5F14-DBE9-00F7-557BDCF32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42" y="451061"/>
            <a:ext cx="3909483" cy="830765"/>
          </a:xfrm>
          <a:prstGeom prst="rect">
            <a:avLst/>
          </a:prstGeom>
          <a:ln>
            <a:noFill/>
          </a:ln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D62ABDDD-6EF7-CE21-14AB-ABFEF3F92407}"/>
              </a:ext>
            </a:extLst>
          </p:cNvPr>
          <p:cNvSpPr/>
          <p:nvPr/>
        </p:nvSpPr>
        <p:spPr>
          <a:xfrm rot="5400000">
            <a:off x="3826767" y="2238356"/>
            <a:ext cx="523218" cy="8176752"/>
          </a:xfrm>
          <a:prstGeom prst="round2Same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8D2F5-1259-3F70-0546-98348FD59F6F}"/>
              </a:ext>
            </a:extLst>
          </p:cNvPr>
          <p:cNvSpPr txBox="1"/>
          <p:nvPr/>
        </p:nvSpPr>
        <p:spPr>
          <a:xfrm>
            <a:off x="390618" y="6065121"/>
            <a:ext cx="755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Carer Assessments – Determining eligibility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43DDA-2AB1-EBBF-7DB5-6C66BCC93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50" y="1267780"/>
            <a:ext cx="11766300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78F9D3-B68E-E26B-CCDE-C7C677320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id="{F2D343FC-60D5-B121-AFE6-61393C1D4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42" y="451061"/>
            <a:ext cx="3909483" cy="830765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80D9563B-F4C8-CAFE-E4CC-A02A62427397}"/>
              </a:ext>
            </a:extLst>
          </p:cNvPr>
          <p:cNvSpPr/>
          <p:nvPr/>
        </p:nvSpPr>
        <p:spPr>
          <a:xfrm rot="5400000">
            <a:off x="3826767" y="2238356"/>
            <a:ext cx="523218" cy="8176752"/>
          </a:xfrm>
          <a:prstGeom prst="round2Same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908DC-EC58-6354-8D8F-1F90DF0895DD}"/>
              </a:ext>
            </a:extLst>
          </p:cNvPr>
          <p:cNvSpPr txBox="1"/>
          <p:nvPr/>
        </p:nvSpPr>
        <p:spPr>
          <a:xfrm>
            <a:off x="390618" y="6065121"/>
            <a:ext cx="521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Accessing a Carers Assessment  </a:t>
            </a:r>
          </a:p>
        </p:txBody>
      </p:sp>
      <p:pic>
        <p:nvPicPr>
          <p:cNvPr id="2" name="Picture 2" descr="A poster of a customer service delivery model">
            <a:extLst>
              <a:ext uri="{FF2B5EF4-FFF2-40B4-BE49-F238E27FC236}">
                <a16:creationId xmlns:a16="http://schemas.microsoft.com/office/drawing/2014/main" id="{BC024C13-ECE0-CD48-AE7E-4BCAF712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3" y="1117070"/>
            <a:ext cx="9029017" cy="486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AC0C4DDE-676B-FB10-8BF9-38DA0277A7A2}"/>
              </a:ext>
            </a:extLst>
          </p:cNvPr>
          <p:cNvSpPr/>
          <p:nvPr/>
        </p:nvSpPr>
        <p:spPr>
          <a:xfrm rot="19879304">
            <a:off x="1181915" y="909578"/>
            <a:ext cx="579967" cy="15729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B58445D-D8E3-638D-0C94-67CB0B56DEB4}"/>
              </a:ext>
            </a:extLst>
          </p:cNvPr>
          <p:cNvSpPr/>
          <p:nvPr/>
        </p:nvSpPr>
        <p:spPr>
          <a:xfrm rot="5400000">
            <a:off x="8946686" y="3977395"/>
            <a:ext cx="627005" cy="17046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08733-9A70-44A9-7512-C87283D981AC}"/>
              </a:ext>
            </a:extLst>
          </p:cNvPr>
          <p:cNvSpPr txBox="1"/>
          <p:nvPr/>
        </p:nvSpPr>
        <p:spPr>
          <a:xfrm>
            <a:off x="213170" y="446216"/>
            <a:ext cx="696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https://www.carerssupport.org.uk/refer-a-carer/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35B67-F1A9-0042-30B8-B45114EC7FC3}"/>
              </a:ext>
            </a:extLst>
          </p:cNvPr>
          <p:cNvSpPr txBox="1"/>
          <p:nvPr/>
        </p:nvSpPr>
        <p:spPr>
          <a:xfrm>
            <a:off x="10096500" y="4064000"/>
            <a:ext cx="1810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Adults Social Care / CarePoint1 </a:t>
            </a:r>
          </a:p>
        </p:txBody>
      </p:sp>
    </p:spTree>
    <p:extLst>
      <p:ext uri="{BB962C8B-B14F-4D97-AF65-F5344CB8AC3E}">
        <p14:creationId xmlns:p14="http://schemas.microsoft.com/office/powerpoint/2010/main" val="71955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FB8C6-8150-FD89-A703-12BAF19CE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id="{C205D31D-FD21-CEB1-750E-C72144EDF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42" y="451061"/>
            <a:ext cx="3909483" cy="830765"/>
          </a:xfrm>
          <a:prstGeom prst="rect">
            <a:avLst/>
          </a:prstGeom>
          <a:ln>
            <a:noFill/>
          </a:ln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570884D6-0C93-A045-BFA0-5111C94282EB}"/>
              </a:ext>
            </a:extLst>
          </p:cNvPr>
          <p:cNvSpPr/>
          <p:nvPr/>
        </p:nvSpPr>
        <p:spPr>
          <a:xfrm rot="5400000">
            <a:off x="3826767" y="2238356"/>
            <a:ext cx="523218" cy="8176752"/>
          </a:xfrm>
          <a:prstGeom prst="round2Same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2FBC0-73F2-19A6-F9AE-87C9649136A6}"/>
              </a:ext>
            </a:extLst>
          </p:cNvPr>
          <p:cNvSpPr txBox="1"/>
          <p:nvPr/>
        </p:nvSpPr>
        <p:spPr>
          <a:xfrm>
            <a:off x="390618" y="6065121"/>
            <a:ext cx="521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Carepoint</a:t>
            </a:r>
            <a:r>
              <a:rPr lang="en-GB" sz="2800" dirty="0">
                <a:solidFill>
                  <a:schemeClr val="bg1"/>
                </a:solidFill>
              </a:rPr>
              <a:t> 1 Referrals 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1D9567D-F685-3C6B-2568-D9D6D85EE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208955"/>
              </p:ext>
            </p:extLst>
          </p:nvPr>
        </p:nvGraphicFramePr>
        <p:xfrm>
          <a:off x="266144" y="80032"/>
          <a:ext cx="7613411" cy="583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08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E8634-4F3B-D023-394C-C76E26EB6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id="{7129EEE4-F19E-E80E-7129-E2CEA5A09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42" y="451061"/>
            <a:ext cx="3909483" cy="830765"/>
          </a:xfrm>
          <a:prstGeom prst="rect">
            <a:avLst/>
          </a:prstGeom>
          <a:ln>
            <a:noFill/>
          </a:ln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20594F2F-552F-F919-48C8-D9186D4F736E}"/>
              </a:ext>
            </a:extLst>
          </p:cNvPr>
          <p:cNvSpPr/>
          <p:nvPr/>
        </p:nvSpPr>
        <p:spPr>
          <a:xfrm rot="5400000">
            <a:off x="3826767" y="2238356"/>
            <a:ext cx="523218" cy="8176752"/>
          </a:xfrm>
          <a:prstGeom prst="round2Same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4CB05-3D43-5120-21BF-5D02D8779CD9}"/>
              </a:ext>
            </a:extLst>
          </p:cNvPr>
          <p:cNvSpPr txBox="1"/>
          <p:nvPr/>
        </p:nvSpPr>
        <p:spPr>
          <a:xfrm>
            <a:off x="390618" y="6065121"/>
            <a:ext cx="521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Summary 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B1D75300-8EBF-0366-DA97-C69009704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468"/>
              </p:ext>
            </p:extLst>
          </p:nvPr>
        </p:nvGraphicFramePr>
        <p:xfrm>
          <a:off x="255846" y="-2346"/>
          <a:ext cx="7335384" cy="586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9730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D7A3AA98CC342995FFAB1AEFB8662" ma:contentTypeVersion="17" ma:contentTypeDescription="Create a new document." ma:contentTypeScope="" ma:versionID="8f9b98e9a6ec98e3b866956bf4ab1fb3">
  <xsd:schema xmlns:xsd="http://www.w3.org/2001/XMLSchema" xmlns:xs="http://www.w3.org/2001/XMLSchema" xmlns:p="http://schemas.microsoft.com/office/2006/metadata/properties" xmlns:ns2="b9784afb-2348-4905-bf03-bb94cd00e60b" xmlns:ns3="c52649ae-7c6a-491c-a178-b5142eff18ea" targetNamespace="http://schemas.microsoft.com/office/2006/metadata/properties" ma:root="true" ma:fieldsID="38e326a7b441a23b2f1cab1398bb64e4" ns2:_="" ns3:_="">
    <xsd:import namespace="b9784afb-2348-4905-bf03-bb94cd00e60b"/>
    <xsd:import namespace="c52649ae-7c6a-491c-a178-b5142eff1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84afb-2348-4905-bf03-bb94cd00e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513880f-a3b6-4b3f-b9c4-4b6905efb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649ae-7c6a-491c-a178-b5142eff1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f3e54d3-875d-4850-8694-5ea3430fb3f8}" ma:internalName="TaxCatchAll" ma:showField="CatchAllData" ma:web="c52649ae-7c6a-491c-a178-b5142eff18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784afb-2348-4905-bf03-bb94cd00e60b">
      <Terms xmlns="http://schemas.microsoft.com/office/infopath/2007/PartnerControls"/>
    </lcf76f155ced4ddcb4097134ff3c332f>
    <TaxCatchAll xmlns="c52649ae-7c6a-491c-a178-b5142eff18ea" xsi:nil="true"/>
  </documentManagement>
</p:properties>
</file>

<file path=customXml/itemProps1.xml><?xml version="1.0" encoding="utf-8"?>
<ds:datastoreItem xmlns:ds="http://schemas.openxmlformats.org/officeDocument/2006/customXml" ds:itemID="{0797ACF6-28AD-4ECB-8E68-22F3C23E5D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4FD23-6121-4B0A-89A8-C2882D7FE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84afb-2348-4905-bf03-bb94cd00e60b"/>
    <ds:schemaRef ds:uri="c52649ae-7c6a-491c-a178-b5142eff1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93045E-5EB5-4006-A59E-DDDFF55FED3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c986446-1e0b-4767-a390-aa9c91e4cd06"/>
    <ds:schemaRef ds:uri="http://www.w3.org/XML/1998/namespace"/>
    <ds:schemaRef ds:uri="http://purl.org/dc/dcmitype/"/>
    <ds:schemaRef ds:uri="1af0369f-1eb4-48fe-a35d-50c6f96a1956"/>
    <ds:schemaRef ds:uri="13b7c36e-330f-4224-8341-dc08ff0dbe0c"/>
    <ds:schemaRef ds:uri="623cc937-5c93-408d-822c-f175ddaaa5bf"/>
    <ds:schemaRef ds:uri="b9784afb-2348-4905-bf03-bb94cd00e60b"/>
    <ds:schemaRef ds:uri="c52649ae-7c6a-491c-a178-b5142eff18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548</Words>
  <Application>Microsoft Office PowerPoint</Application>
  <PresentationFormat>Widescreen</PresentationFormat>
  <Paragraphs>34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Exchange</dc:title>
  <dc:creator>Christine Virginie</dc:creator>
  <cp:lastModifiedBy>Fay Comper</cp:lastModifiedBy>
  <cp:revision>69</cp:revision>
  <dcterms:created xsi:type="dcterms:W3CDTF">2020-02-13T13:58:11Z</dcterms:created>
  <dcterms:modified xsi:type="dcterms:W3CDTF">2025-01-13T15:50:45Z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0x01010088AD7A3AA98CC342995FFAB1AEFB8662</vt:lpwstr>
  </property>
  <property fmtid="{D5CDD505-2E9C-101B-9397-08002B2CF9AE}" pid="3" name="MediaServiceImageTags">
    <vt:lpwstr/>
  </property>
</Properties>
</file>